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6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5" r:id="rId30"/>
    <p:sldId id="286" r:id="rId31"/>
    <p:sldId id="287" r:id="rId32"/>
    <p:sldId id="288" r:id="rId33"/>
    <p:sldId id="289" r:id="rId34"/>
    <p:sldId id="290" r:id="rId35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2764" autoAdjust="0"/>
  </p:normalViewPr>
  <p:slideViewPr>
    <p:cSldViewPr>
      <p:cViewPr>
        <p:scale>
          <a:sx n="70" d="100"/>
          <a:sy n="70" d="100"/>
        </p:scale>
        <p:origin x="-1164" y="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D72D9A7-CC0B-40C3-8907-E1F23148667E}" type="datetimeFigureOut">
              <a:rPr lang="zh-CN" altLang="en-US" smtClean="0"/>
              <a:pPr/>
              <a:t>2010/3/24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3C25039-AD89-45E0-B1B0-F850BB1854A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C25039-AD89-45E0-B1B0-F850BB1854AB}" type="slidenum">
              <a:rPr lang="zh-CN" altLang="en-US" smtClean="0"/>
              <a:pPr/>
              <a:t>22</a:t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4AD14-88AB-4078-8FCC-2DF26F7AC360}" type="datetimeFigureOut">
              <a:rPr lang="zh-CN" altLang="en-US" smtClean="0"/>
              <a:pPr/>
              <a:t>2010/3/24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BA50E-9723-4B3A-A198-829FAC8C19DF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4AD14-88AB-4078-8FCC-2DF26F7AC360}" type="datetimeFigureOut">
              <a:rPr lang="zh-CN" altLang="en-US" smtClean="0"/>
              <a:pPr/>
              <a:t>2010/3/24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BA50E-9723-4B3A-A198-829FAC8C19DF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4AD14-88AB-4078-8FCC-2DF26F7AC360}" type="datetimeFigureOut">
              <a:rPr lang="zh-CN" altLang="en-US" smtClean="0"/>
              <a:pPr/>
              <a:t>2010/3/24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BA50E-9723-4B3A-A198-829FAC8C19DF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4AD14-88AB-4078-8FCC-2DF26F7AC360}" type="datetimeFigureOut">
              <a:rPr lang="zh-CN" altLang="en-US" smtClean="0"/>
              <a:pPr/>
              <a:t>2010/3/24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BA50E-9723-4B3A-A198-829FAC8C19DF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4AD14-88AB-4078-8FCC-2DF26F7AC360}" type="datetimeFigureOut">
              <a:rPr lang="zh-CN" altLang="en-US" smtClean="0"/>
              <a:pPr/>
              <a:t>2010/3/24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BA50E-9723-4B3A-A198-829FAC8C19DF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4AD14-88AB-4078-8FCC-2DF26F7AC360}" type="datetimeFigureOut">
              <a:rPr lang="zh-CN" altLang="en-US" smtClean="0"/>
              <a:pPr/>
              <a:t>2010/3/24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BA50E-9723-4B3A-A198-829FAC8C19DF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4AD14-88AB-4078-8FCC-2DF26F7AC360}" type="datetimeFigureOut">
              <a:rPr lang="zh-CN" altLang="en-US" smtClean="0"/>
              <a:pPr/>
              <a:t>2010/3/24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BA50E-9723-4B3A-A198-829FAC8C19DF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4AD14-88AB-4078-8FCC-2DF26F7AC360}" type="datetimeFigureOut">
              <a:rPr lang="zh-CN" altLang="en-US" smtClean="0"/>
              <a:pPr/>
              <a:t>2010/3/24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BA50E-9723-4B3A-A198-829FAC8C19DF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4AD14-88AB-4078-8FCC-2DF26F7AC360}" type="datetimeFigureOut">
              <a:rPr lang="zh-CN" altLang="en-US" smtClean="0"/>
              <a:pPr/>
              <a:t>2010/3/24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BA50E-9723-4B3A-A198-829FAC8C19DF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4AD14-88AB-4078-8FCC-2DF26F7AC360}" type="datetimeFigureOut">
              <a:rPr lang="zh-CN" altLang="en-US" smtClean="0"/>
              <a:pPr/>
              <a:t>2010/3/24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BA50E-9723-4B3A-A198-829FAC8C19DF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4AD14-88AB-4078-8FCC-2DF26F7AC360}" type="datetimeFigureOut">
              <a:rPr lang="zh-CN" altLang="en-US" smtClean="0"/>
              <a:pPr/>
              <a:t>2010/3/24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BA50E-9723-4B3A-A198-829FAC8C19DF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54AD14-88AB-4078-8FCC-2DF26F7AC360}" type="datetimeFigureOut">
              <a:rPr lang="zh-CN" altLang="en-US" smtClean="0"/>
              <a:pPr/>
              <a:t>2010/3/24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EBA50E-9723-4B3A-A198-829FAC8C19DF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1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5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0.png"/><Relationship Id="rId5" Type="http://schemas.openxmlformats.org/officeDocument/2006/relationships/image" Target="../media/image29.png"/><Relationship Id="rId4" Type="http://schemas.openxmlformats.org/officeDocument/2006/relationships/image" Target="../media/image28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png"/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png"/><Relationship Id="rId2" Type="http://schemas.openxmlformats.org/officeDocument/2006/relationships/image" Target="../media/image33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5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6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8.png"/><Relationship Id="rId2" Type="http://schemas.openxmlformats.org/officeDocument/2006/relationships/image" Target="../media/image37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0.png"/><Relationship Id="rId2" Type="http://schemas.openxmlformats.org/officeDocument/2006/relationships/image" Target="../media/image39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3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2.png"/><Relationship Id="rId2" Type="http://schemas.openxmlformats.org/officeDocument/2006/relationships/image" Target="../media/image4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4.png"/><Relationship Id="rId4" Type="http://schemas.openxmlformats.org/officeDocument/2006/relationships/image" Target="../media/image43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6.png"/><Relationship Id="rId2" Type="http://schemas.openxmlformats.org/officeDocument/2006/relationships/image" Target="../media/image45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8.png"/><Relationship Id="rId4" Type="http://schemas.openxmlformats.org/officeDocument/2006/relationships/image" Target="../media/image47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9.png"/><Relationship Id="rId7" Type="http://schemas.openxmlformats.org/officeDocument/2006/relationships/image" Target="../media/image5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2.png"/><Relationship Id="rId5" Type="http://schemas.openxmlformats.org/officeDocument/2006/relationships/image" Target="../media/image51.png"/><Relationship Id="rId4" Type="http://schemas.openxmlformats.org/officeDocument/2006/relationships/image" Target="../media/image50.png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4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6.png"/><Relationship Id="rId2" Type="http://schemas.openxmlformats.org/officeDocument/2006/relationships/image" Target="../media/image55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8.png"/><Relationship Id="rId2" Type="http://schemas.openxmlformats.org/officeDocument/2006/relationships/image" Target="../media/image57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9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0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2.png"/><Relationship Id="rId2" Type="http://schemas.openxmlformats.org/officeDocument/2006/relationships/image" Target="../media/image6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5.png"/><Relationship Id="rId5" Type="http://schemas.openxmlformats.org/officeDocument/2006/relationships/image" Target="../media/image64.png"/><Relationship Id="rId4" Type="http://schemas.openxmlformats.org/officeDocument/2006/relationships/image" Target="../media/image63.png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6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8.png"/><Relationship Id="rId2" Type="http://schemas.openxmlformats.org/officeDocument/2006/relationships/image" Target="../media/image67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0.png"/><Relationship Id="rId2" Type="http://schemas.openxmlformats.org/officeDocument/2006/relationships/image" Target="../media/image69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2.png"/><Relationship Id="rId4" Type="http://schemas.openxmlformats.org/officeDocument/2006/relationships/image" Target="../media/image71.png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1.png"/><Relationship Id="rId2" Type="http://schemas.openxmlformats.org/officeDocument/2006/relationships/image" Target="../media/image70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4.png"/><Relationship Id="rId4" Type="http://schemas.openxmlformats.org/officeDocument/2006/relationships/image" Target="../media/image73.png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6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511288"/>
          </a:xfrm>
        </p:spPr>
        <p:txBody>
          <a:bodyPr>
            <a:normAutofit/>
          </a:bodyPr>
          <a:lstStyle/>
          <a:p>
            <a:r>
              <a:rPr lang="en-US" altLang="zh-CN" dirty="0" smtClean="0"/>
              <a:t>Chapter 4 Linear Models for Classification</a:t>
            </a:r>
            <a:endParaRPr lang="zh-CN" altLang="en-US" dirty="0"/>
          </a:p>
        </p:txBody>
      </p:sp>
      <p:sp>
        <p:nvSpPr>
          <p:cNvPr id="5" name="内容占位符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 smtClean="0"/>
              <a:t>4.1 Introduction</a:t>
            </a:r>
          </a:p>
          <a:p>
            <a:r>
              <a:rPr lang="en-US" altLang="zh-CN" dirty="0" smtClean="0"/>
              <a:t>4.2 Linear Regression</a:t>
            </a:r>
          </a:p>
          <a:p>
            <a:r>
              <a:rPr lang="en-US" altLang="zh-CN" dirty="0" smtClean="0"/>
              <a:t>4.3 Linear </a:t>
            </a:r>
            <a:r>
              <a:rPr lang="en-US" altLang="zh-CN" dirty="0" err="1" smtClean="0"/>
              <a:t>Discriminant</a:t>
            </a:r>
            <a:r>
              <a:rPr lang="en-US" altLang="zh-CN" dirty="0" smtClean="0"/>
              <a:t> Analysis</a:t>
            </a:r>
          </a:p>
          <a:p>
            <a:r>
              <a:rPr lang="en-US" altLang="zh-CN" dirty="0" smtClean="0"/>
              <a:t>4.4 Logistic Regression</a:t>
            </a:r>
          </a:p>
          <a:p>
            <a:r>
              <a:rPr lang="en-US" altLang="zh-CN" dirty="0" smtClean="0"/>
              <a:t>4.5 Separating </a:t>
            </a:r>
            <a:r>
              <a:rPr lang="en-US" altLang="zh-CN" dirty="0" err="1" smtClean="0"/>
              <a:t>Hyperplanes</a:t>
            </a:r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CN" dirty="0" smtClean="0"/>
              <a:t>4.3 Linear </a:t>
            </a:r>
            <a:r>
              <a:rPr lang="en-US" altLang="zh-CN" dirty="0" err="1" smtClean="0"/>
              <a:t>Discriminant</a:t>
            </a:r>
            <a:r>
              <a:rPr lang="en-US" altLang="zh-CN" dirty="0" smtClean="0"/>
              <a:t> Analysis (LDA)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72072"/>
          </a:xfrm>
        </p:spPr>
        <p:txBody>
          <a:bodyPr>
            <a:normAutofit/>
          </a:bodyPr>
          <a:lstStyle/>
          <a:p>
            <a:r>
              <a:rPr lang="en-US" altLang="zh-CN" dirty="0" smtClean="0"/>
              <a:t>Linear</a:t>
            </a:r>
            <a:r>
              <a:rPr lang="zh-CN" altLang="en-US" dirty="0" smtClean="0"/>
              <a:t> </a:t>
            </a:r>
            <a:r>
              <a:rPr lang="en-US" altLang="zh-CN" dirty="0" err="1" smtClean="0"/>
              <a:t>discriminant</a:t>
            </a:r>
            <a:r>
              <a:rPr lang="en-US" altLang="zh-CN" dirty="0" smtClean="0"/>
              <a:t> function</a:t>
            </a:r>
          </a:p>
          <a:p>
            <a:endParaRPr lang="en-US" altLang="zh-CN" dirty="0" smtClean="0"/>
          </a:p>
          <a:p>
            <a:r>
              <a:rPr lang="en-US" altLang="zh-CN" dirty="0" smtClean="0"/>
              <a:t>Estimation</a:t>
            </a:r>
          </a:p>
          <a:p>
            <a:endParaRPr lang="en-US" altLang="zh-CN" dirty="0" smtClean="0"/>
          </a:p>
          <a:p>
            <a:endParaRPr lang="en-US" altLang="zh-CN" dirty="0" smtClean="0"/>
          </a:p>
          <a:p>
            <a:endParaRPr lang="en-US" altLang="zh-CN" dirty="0" smtClean="0"/>
          </a:p>
          <a:p>
            <a:r>
              <a:rPr lang="en-US" altLang="zh-CN" dirty="0" smtClean="0"/>
              <a:t>Prediction</a:t>
            </a:r>
          </a:p>
          <a:p>
            <a:pPr>
              <a:buNone/>
            </a:pPr>
            <a:r>
              <a:rPr lang="en-US" dirty="0" smtClean="0"/>
              <a:t>    </a:t>
            </a:r>
            <a:r>
              <a:rPr lang="zh-CN" altLang="en-US" dirty="0" smtClean="0"/>
              <a:t> 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) =</a:t>
            </a:r>
            <a:endParaRPr lang="en-US" altLang="zh-CN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zh-CN" altLang="en-US" dirty="0"/>
          </a:p>
        </p:txBody>
      </p:sp>
      <p:pic>
        <p:nvPicPr>
          <p:cNvPr id="23555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28662" y="2214554"/>
            <a:ext cx="5072082" cy="6429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3557" name="Picture 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57224" y="3357561"/>
            <a:ext cx="8143932" cy="16644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3559" name="Rectangle 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23560" name="Rectangle 8"/>
          <p:cNvSpPr>
            <a:spLocks noChangeArrowheads="1"/>
          </p:cNvSpPr>
          <p:nvPr/>
        </p:nvSpPr>
        <p:spPr bwMode="auto">
          <a:xfrm>
            <a:off x="0" y="84772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zh-CN" altLang="zh-CN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宋体" pitchFamily="2" charset="-122"/>
              <a:cs typeface="宋体" pitchFamily="2" charset="-122"/>
            </a:endParaRPr>
          </a:p>
        </p:txBody>
      </p:sp>
      <p:sp>
        <p:nvSpPr>
          <p:cNvPr id="23562" name="Rectangle 10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pic>
        <p:nvPicPr>
          <p:cNvPr id="23561" name="Picture 9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143108" y="5786454"/>
            <a:ext cx="2000250" cy="390525"/>
          </a:xfrm>
          <a:prstGeom prst="rect">
            <a:avLst/>
          </a:prstGeom>
          <a:noFill/>
        </p:spPr>
      </p:pic>
      <p:sp>
        <p:nvSpPr>
          <p:cNvPr id="23563" name="Rectangle 11"/>
          <p:cNvSpPr>
            <a:spLocks noChangeArrowheads="1"/>
          </p:cNvSpPr>
          <p:nvPr/>
        </p:nvSpPr>
        <p:spPr bwMode="auto">
          <a:xfrm>
            <a:off x="0" y="84772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zh-CN" altLang="zh-CN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宋体" pitchFamily="2" charset="-122"/>
              <a:cs typeface="宋体" pitchFamily="2" charset="-122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CN" dirty="0" smtClean="0"/>
              <a:t>4.3 Linear </a:t>
            </a:r>
            <a:r>
              <a:rPr lang="en-US" altLang="zh-CN" dirty="0" err="1" smtClean="0"/>
              <a:t>Discriminant</a:t>
            </a:r>
            <a:r>
              <a:rPr lang="en-US" altLang="zh-CN" dirty="0" smtClean="0"/>
              <a:t> Analysis (QDA)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 smtClean="0">
                <a:solidFill>
                  <a:srgbClr val="FF0000"/>
                </a:solidFill>
              </a:rPr>
              <a:t>covariance matrices are not assumed to be equal, </a:t>
            </a:r>
            <a:r>
              <a:rPr lang="en-US" altLang="zh-CN" dirty="0" smtClean="0"/>
              <a:t>we then get quadratic </a:t>
            </a:r>
            <a:r>
              <a:rPr lang="en-US" altLang="zh-CN" dirty="0" err="1" smtClean="0"/>
              <a:t>discriminant</a:t>
            </a:r>
            <a:r>
              <a:rPr lang="en-US" altLang="zh-CN" dirty="0" smtClean="0"/>
              <a:t> functions(QDA) </a:t>
            </a:r>
          </a:p>
          <a:p>
            <a:endParaRPr lang="en-US" altLang="zh-CN" dirty="0" smtClean="0"/>
          </a:p>
          <a:p>
            <a:r>
              <a:rPr lang="en-US" altLang="zh-CN" dirty="0" smtClean="0"/>
              <a:t>The decision boundary between each pair of classes </a:t>
            </a:r>
            <a:r>
              <a:rPr lang="en-US" altLang="zh-CN" i="1" dirty="0" smtClean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en-US" altLang="zh-CN" dirty="0" smtClean="0"/>
              <a:t> and </a:t>
            </a:r>
            <a:r>
              <a:rPr lang="en-US" altLang="zh-CN" i="1" dirty="0" smtClean="0">
                <a:latin typeface="Times New Roman" pitchFamily="18" charset="0"/>
                <a:cs typeface="Times New Roman" pitchFamily="18" charset="0"/>
              </a:rPr>
              <a:t>l</a:t>
            </a:r>
            <a:r>
              <a:rPr lang="en-US" altLang="zh-CN" dirty="0" smtClean="0"/>
              <a:t> is described by a quadratic equation.</a:t>
            </a:r>
            <a:endParaRPr lang="zh-CN" altLang="en-US" dirty="0"/>
          </a:p>
        </p:txBody>
      </p:sp>
      <p:pic>
        <p:nvPicPr>
          <p:cNvPr id="2457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57224" y="3143248"/>
            <a:ext cx="7594170" cy="7143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CN" dirty="0" smtClean="0"/>
              <a:t>4.3.1 Regularized </a:t>
            </a:r>
            <a:r>
              <a:rPr lang="en-US" altLang="zh-CN" dirty="0" err="1" smtClean="0"/>
              <a:t>Discriminant</a:t>
            </a:r>
            <a:r>
              <a:rPr lang="en-US" altLang="zh-CN" dirty="0" smtClean="0"/>
              <a:t> Analysis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 smtClean="0"/>
              <a:t>A compromise between LDA and QDA</a:t>
            </a:r>
          </a:p>
          <a:p>
            <a:endParaRPr lang="en-US" altLang="zh-CN" sz="1600" dirty="0" smtClean="0"/>
          </a:p>
          <a:p>
            <a:pPr algn="just"/>
            <a:r>
              <a:rPr lang="en-US" altLang="zh-CN" dirty="0" smtClean="0"/>
              <a:t>In practice </a:t>
            </a:r>
            <a:r>
              <a:rPr lang="en-US" altLang="zh-CN" dirty="0" smtClean="0">
                <a:latin typeface="Times New Roman" pitchFamily="18" charset="0"/>
                <a:cs typeface="Times New Roman" pitchFamily="18" charset="0"/>
              </a:rPr>
              <a:t>α</a:t>
            </a:r>
            <a:r>
              <a:rPr lang="en-US" altLang="zh-CN" dirty="0" smtClean="0"/>
              <a:t> can be chosen based on the performance of the model on validation data, or by cross-validation.</a:t>
            </a:r>
            <a:endParaRPr lang="zh-CN" altLang="en-US" dirty="0" smtClean="0"/>
          </a:p>
          <a:p>
            <a:pPr>
              <a:buNone/>
            </a:pPr>
            <a:endParaRPr lang="en-US" altLang="zh-CN" dirty="0" smtClean="0"/>
          </a:p>
          <a:p>
            <a:endParaRPr lang="en-US" altLang="zh-CN" dirty="0" smtClean="0"/>
          </a:p>
        </p:txBody>
      </p:sp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pic>
        <p:nvPicPr>
          <p:cNvPr id="3073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500166" y="2143116"/>
            <a:ext cx="3390900" cy="390525"/>
          </a:xfrm>
          <a:prstGeom prst="rect">
            <a:avLst/>
          </a:prstGeom>
          <a:noFill/>
        </p:spPr>
      </p:pic>
      <p:sp>
        <p:nvSpPr>
          <p:cNvPr id="3075" name="Rectangle 3"/>
          <p:cNvSpPr>
            <a:spLocks noChangeArrowheads="1"/>
          </p:cNvSpPr>
          <p:nvPr/>
        </p:nvSpPr>
        <p:spPr bwMode="auto">
          <a:xfrm>
            <a:off x="0" y="84772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zh-CN" altLang="zh-CN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宋体" pitchFamily="2" charset="-122"/>
              <a:cs typeface="宋体" pitchFamily="2" charset="-122"/>
            </a:endParaRPr>
          </a:p>
        </p:txBody>
      </p:sp>
      <p:sp>
        <p:nvSpPr>
          <p:cNvPr id="3077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286380" y="2143116"/>
            <a:ext cx="1009650" cy="400050"/>
          </a:xfrm>
          <a:prstGeom prst="rect">
            <a:avLst/>
          </a:prstGeom>
          <a:noFill/>
        </p:spPr>
      </p:pic>
      <p:sp>
        <p:nvSpPr>
          <p:cNvPr id="3078" name="Rectangle 6"/>
          <p:cNvSpPr>
            <a:spLocks noChangeArrowheads="1"/>
          </p:cNvSpPr>
          <p:nvPr/>
        </p:nvSpPr>
        <p:spPr bwMode="auto">
          <a:xfrm>
            <a:off x="0" y="8572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zh-CN" altLang="zh-CN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宋体" pitchFamily="2" charset="-122"/>
              <a:cs typeface="宋体" pitchFamily="2" charset="-122"/>
            </a:endParaRPr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643042" y="3929066"/>
            <a:ext cx="4611194" cy="28574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CN" dirty="0" smtClean="0"/>
              <a:t>4.3.2 Computations for LDA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 smtClean="0"/>
              <a:t>Computations are simplified by </a:t>
            </a:r>
            <a:r>
              <a:rPr lang="en-US" altLang="zh-CN" dirty="0" err="1" smtClean="0"/>
              <a:t>diagonalizing</a:t>
            </a:r>
            <a:r>
              <a:rPr lang="en-US" altLang="zh-CN" dirty="0" smtClean="0"/>
              <a:t> </a:t>
            </a:r>
            <a:endParaRPr lang="en-US" altLang="zh-CN" dirty="0"/>
          </a:p>
          <a:p>
            <a:pPr>
              <a:buNone/>
            </a:pPr>
            <a:r>
              <a:rPr lang="en-US" altLang="zh-CN" dirty="0" smtClean="0"/>
              <a:t>       or</a:t>
            </a:r>
          </a:p>
          <a:p>
            <a:r>
              <a:rPr lang="en-US" altLang="zh-CN" dirty="0" smtClean="0"/>
              <a:t>Eigen-decomposition</a:t>
            </a:r>
          </a:p>
          <a:p>
            <a:endParaRPr lang="en-US" altLang="zh-CN" dirty="0" smtClean="0"/>
          </a:p>
          <a:p>
            <a:endParaRPr lang="en-US" altLang="zh-CN" dirty="0" smtClean="0"/>
          </a:p>
          <a:p>
            <a:endParaRPr lang="en-US" altLang="zh-CN" dirty="0" smtClean="0"/>
          </a:p>
          <a:p>
            <a:endParaRPr lang="en-US" altLang="zh-CN" dirty="0" smtClean="0"/>
          </a:p>
        </p:txBody>
      </p:sp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928662" y="2324095"/>
            <a:ext cx="971550" cy="390525"/>
          </a:xfrm>
          <a:prstGeom prst="rect">
            <a:avLst/>
          </a:prstGeom>
          <a:noFill/>
        </p:spPr>
      </p:pic>
      <p:sp>
        <p:nvSpPr>
          <p:cNvPr id="2055" name="Rectangle 7"/>
          <p:cNvSpPr>
            <a:spLocks noChangeArrowheads="1"/>
          </p:cNvSpPr>
          <p:nvPr/>
        </p:nvSpPr>
        <p:spPr bwMode="auto">
          <a:xfrm>
            <a:off x="0" y="8477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zh-CN" altLang="zh-CN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宋体" pitchFamily="2" charset="-122"/>
              <a:cs typeface="宋体" pitchFamily="2" charset="-122"/>
            </a:endParaRPr>
          </a:p>
        </p:txBody>
      </p:sp>
      <p:pic>
        <p:nvPicPr>
          <p:cNvPr id="2057" name="Picture 9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072066" y="2846731"/>
            <a:ext cx="2571768" cy="5108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8" name="Picture 10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00034" y="3357562"/>
            <a:ext cx="7593946" cy="12144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061" name="Rectangle 1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pic>
        <p:nvPicPr>
          <p:cNvPr id="2060" name="Picture 12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928662" y="4572008"/>
            <a:ext cx="2506384" cy="714380"/>
          </a:xfrm>
          <a:prstGeom prst="rect">
            <a:avLst/>
          </a:prstGeom>
          <a:noFill/>
        </p:spPr>
      </p:pic>
      <p:sp>
        <p:nvSpPr>
          <p:cNvPr id="2062" name="Rectangle 14"/>
          <p:cNvSpPr>
            <a:spLocks noChangeArrowheads="1"/>
          </p:cNvSpPr>
          <p:nvPr/>
        </p:nvSpPr>
        <p:spPr bwMode="auto">
          <a:xfrm>
            <a:off x="0" y="10191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zh-CN" altLang="zh-CN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宋体" pitchFamily="2" charset="-122"/>
              <a:cs typeface="宋体" pitchFamily="2" charset="-122"/>
            </a:endParaRPr>
          </a:p>
        </p:txBody>
      </p:sp>
      <p:sp>
        <p:nvSpPr>
          <p:cNvPr id="2064" name="Rectangle 1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pic>
        <p:nvPicPr>
          <p:cNvPr id="2063" name="Picture 15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57224" y="5286388"/>
            <a:ext cx="5295483" cy="714380"/>
          </a:xfrm>
          <a:prstGeom prst="rect">
            <a:avLst/>
          </a:prstGeom>
          <a:noFill/>
        </p:spPr>
      </p:pic>
      <p:sp>
        <p:nvSpPr>
          <p:cNvPr id="2065" name="Rectangle 17"/>
          <p:cNvSpPr>
            <a:spLocks noChangeArrowheads="1"/>
          </p:cNvSpPr>
          <p:nvPr/>
        </p:nvSpPr>
        <p:spPr bwMode="auto">
          <a:xfrm>
            <a:off x="0" y="105727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zh-CN" altLang="zh-CN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宋体" pitchFamily="2" charset="-122"/>
              <a:cs typeface="宋体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CN" dirty="0" smtClean="0"/>
              <a:t>4.3.3 Reduced rank Linear </a:t>
            </a:r>
            <a:r>
              <a:rPr lang="en-US" altLang="zh-CN" dirty="0" err="1" smtClean="0"/>
              <a:t>Discriminant</a:t>
            </a:r>
            <a:r>
              <a:rPr lang="en-US" altLang="zh-CN" dirty="0" smtClean="0"/>
              <a:t> Analysis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686320"/>
          </a:xfrm>
        </p:spPr>
        <p:txBody>
          <a:bodyPr>
            <a:normAutofit fontScale="92500"/>
          </a:bodyPr>
          <a:lstStyle/>
          <a:p>
            <a:r>
              <a:rPr lang="zh-CN" altLang="en-US" dirty="0" smtClean="0"/>
              <a:t>应用多元统计分析：</a:t>
            </a:r>
            <a:r>
              <a:rPr lang="en-US" altLang="zh-CN" dirty="0" smtClean="0"/>
              <a:t>fisher</a:t>
            </a:r>
            <a:r>
              <a:rPr lang="zh-CN" altLang="en-US" dirty="0" smtClean="0"/>
              <a:t>判别</a:t>
            </a:r>
            <a:endParaRPr lang="en-US" altLang="zh-CN" dirty="0" smtClean="0"/>
          </a:p>
          <a:p>
            <a:r>
              <a:rPr lang="zh-CN" altLang="en-US" dirty="0" smtClean="0"/>
              <a:t>数据降维与基本思想：</a:t>
            </a:r>
            <a:endParaRPr lang="en-US" altLang="zh-CN" dirty="0" smtClean="0"/>
          </a:p>
          <a:p>
            <a:pPr>
              <a:buNone/>
            </a:pPr>
            <a:r>
              <a:rPr lang="zh-CN" altLang="en-US" dirty="0" smtClean="0"/>
              <a:t>    </a:t>
            </a:r>
            <a:r>
              <a:rPr lang="en-US" altLang="zh-CN" dirty="0" smtClean="0"/>
              <a:t>“</a:t>
            </a:r>
            <a:r>
              <a:rPr lang="en-US" dirty="0" smtClean="0"/>
              <a:t>Find the linear combination                   such that the between class variance is maximized relative to the within-class variance.</a:t>
            </a:r>
            <a:r>
              <a:rPr lang="en-US" altLang="zh-CN" dirty="0" smtClean="0"/>
              <a:t>”</a:t>
            </a:r>
          </a:p>
          <a:p>
            <a:pPr>
              <a:buNone/>
            </a:pPr>
            <a:endParaRPr lang="en-US" altLang="zh-CN" dirty="0" smtClean="0"/>
          </a:p>
          <a:p>
            <a:pPr>
              <a:buNone/>
            </a:pPr>
            <a:endParaRPr lang="en-US" altLang="zh-CN" dirty="0" smtClean="0"/>
          </a:p>
          <a:p>
            <a:pPr>
              <a:buNone/>
            </a:pPr>
            <a:r>
              <a:rPr lang="en-US" altLang="zh-CN" b="1" dirty="0" smtClean="0">
                <a:latin typeface="Times New Roman" pitchFamily="18" charset="0"/>
                <a:cs typeface="Times New Roman" pitchFamily="18" charset="0"/>
              </a:rPr>
              <a:t>    W </a:t>
            </a:r>
            <a:r>
              <a:rPr lang="en-US" altLang="zh-CN" dirty="0" smtClean="0">
                <a:latin typeface="Times New Roman" pitchFamily="18" charset="0"/>
                <a:cs typeface="Times New Roman" pitchFamily="18" charset="0"/>
              </a:rPr>
              <a:t>is the </a:t>
            </a:r>
            <a:r>
              <a:rPr lang="en-US" altLang="zh-CN" dirty="0" smtClean="0"/>
              <a:t>within-class covariance matrix, and </a:t>
            </a:r>
            <a:r>
              <a:rPr lang="en-US" altLang="zh-CN" b="1" dirty="0" smtClean="0">
                <a:latin typeface="Times New Roman" pitchFamily="18" charset="0"/>
                <a:cs typeface="Times New Roman" pitchFamily="18" charset="0"/>
              </a:rPr>
              <a:t>B </a:t>
            </a:r>
            <a:r>
              <a:rPr lang="en-US" altLang="zh-CN" dirty="0" smtClean="0"/>
              <a:t>stands for the between-class covariance matrix.</a:t>
            </a:r>
          </a:p>
          <a:p>
            <a:endParaRPr lang="en-US" altLang="zh-CN" dirty="0" smtClean="0"/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424503" y="2824161"/>
            <a:ext cx="1362075" cy="390525"/>
          </a:xfrm>
          <a:prstGeom prst="rect">
            <a:avLst/>
          </a:prstGeom>
          <a:noFill/>
        </p:spPr>
      </p:pic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14282" y="4071942"/>
            <a:ext cx="8572528" cy="12012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CN" dirty="0" smtClean="0"/>
              <a:t>4.3.3 Reduced rank Linear </a:t>
            </a:r>
            <a:r>
              <a:rPr lang="en-US" altLang="zh-CN" dirty="0" err="1" smtClean="0"/>
              <a:t>Discriminant</a:t>
            </a:r>
            <a:r>
              <a:rPr lang="en-US" altLang="zh-CN" dirty="0" smtClean="0"/>
              <a:t> Analysis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 smtClean="0"/>
              <a:t>Steps</a:t>
            </a:r>
            <a:endParaRPr lang="zh-CN" altLang="en-US" dirty="0"/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42910" y="2143115"/>
            <a:ext cx="8059737" cy="25686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7650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42910" y="4857760"/>
            <a:ext cx="8222692" cy="7206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CN" dirty="0" smtClean="0"/>
              <a:t>4.4 Logistic Regression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posterior probabilities of the 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en-US" dirty="0" smtClean="0"/>
              <a:t> classes via linear functions in 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x.</a:t>
            </a:r>
            <a:endParaRPr lang="zh-CN" altLang="en-US" dirty="0" smtClean="0"/>
          </a:p>
          <a:p>
            <a:endParaRPr lang="zh-CN" altLang="en-US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8677" name="Picture 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71538" y="2643182"/>
            <a:ext cx="6791467" cy="3429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4.4 Logistic Regression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 smtClean="0"/>
              <a:t>定义合理性，发生比分母</a:t>
            </a:r>
            <a:r>
              <a:rPr lang="zh-CN" altLang="en-US" dirty="0" smtClean="0"/>
              <a:t>选择不影响模型</a:t>
            </a:r>
            <a:endParaRPr lang="en-US" altLang="zh-CN" dirty="0" smtClean="0"/>
          </a:p>
          <a:p>
            <a:endParaRPr lang="en-US" altLang="zh-CN" dirty="0" smtClean="0"/>
          </a:p>
          <a:p>
            <a:r>
              <a:rPr lang="zh-CN" altLang="en-US" dirty="0" smtClean="0"/>
              <a:t>归一化，得到后验概率</a:t>
            </a:r>
            <a:endParaRPr lang="zh-CN" altLang="en-US" dirty="0"/>
          </a:p>
        </p:txBody>
      </p:sp>
      <p:pic>
        <p:nvPicPr>
          <p:cNvPr id="2969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282" y="3500438"/>
            <a:ext cx="8786270" cy="16430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altLang="zh-CN" dirty="0" smtClean="0"/>
              <a:t>4.4.1 Fitting Logistic Regression Models</a:t>
            </a:r>
            <a:endParaRPr lang="zh-CN" altLang="en-US" dirty="0" smtClean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Maximum likelihood estimation</a:t>
            </a:r>
          </a:p>
          <a:p>
            <a:pPr>
              <a:buNone/>
            </a:pPr>
            <a:r>
              <a:rPr lang="zh-CN" altLang="en-US" dirty="0" smtClean="0"/>
              <a:t>    </a:t>
            </a:r>
            <a:r>
              <a:rPr lang="en-US" altLang="zh-CN" dirty="0" smtClean="0"/>
              <a:t>log-likelihood (two-class case)</a:t>
            </a:r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altLang="zh-CN" dirty="0" smtClean="0"/>
              <a:t>Setting its derivatives to zero</a:t>
            </a:r>
            <a:endParaRPr lang="en-US" dirty="0" smtClean="0"/>
          </a:p>
          <a:p>
            <a:pPr>
              <a:buNone/>
            </a:pPr>
            <a:endParaRPr lang="en-US" dirty="0" smtClean="0"/>
          </a:p>
        </p:txBody>
      </p:sp>
      <p:pic>
        <p:nvPicPr>
          <p:cNvPr id="30723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28662" y="2714620"/>
            <a:ext cx="7072362" cy="1947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725" name="Picture 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000100" y="5143512"/>
            <a:ext cx="5143536" cy="10837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CN" dirty="0" smtClean="0"/>
              <a:t>4.4.1 Fitting Logistic Regression Models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 smtClean="0"/>
              <a:t>Newton-</a:t>
            </a:r>
            <a:r>
              <a:rPr lang="en-US" altLang="zh-CN" dirty="0" err="1" smtClean="0"/>
              <a:t>Raphson</a:t>
            </a:r>
            <a:r>
              <a:rPr lang="en-US" altLang="zh-CN" dirty="0" smtClean="0"/>
              <a:t> algorithm</a:t>
            </a:r>
            <a:endParaRPr lang="zh-CN" altLang="en-US" dirty="0"/>
          </a:p>
        </p:txBody>
      </p:sp>
      <p:pic>
        <p:nvPicPr>
          <p:cNvPr id="3174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57223" y="2214554"/>
            <a:ext cx="5905541" cy="10001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1747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57224" y="3357562"/>
            <a:ext cx="5610910" cy="10001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标题 16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CN" dirty="0" smtClean="0"/>
              <a:t>4.1 Introduction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900618" cy="4525963"/>
          </a:xfrm>
        </p:spPr>
        <p:txBody>
          <a:bodyPr>
            <a:normAutofit/>
          </a:bodyPr>
          <a:lstStyle/>
          <a:p>
            <a:r>
              <a:rPr lang="en-US" altLang="zh-CN" sz="3200" dirty="0" smtClean="0"/>
              <a:t>The </a:t>
            </a:r>
            <a:r>
              <a:rPr lang="en-US" altLang="zh-CN" sz="3200" dirty="0" err="1" smtClean="0"/>
              <a:t>discriminant</a:t>
            </a:r>
            <a:r>
              <a:rPr lang="en-US" altLang="zh-CN" sz="3200" dirty="0" smtClean="0"/>
              <a:t> function  for the </a:t>
            </a:r>
            <a:r>
              <a:rPr lang="en-US" altLang="zh-CN" sz="3200" dirty="0" err="1" smtClean="0"/>
              <a:t>kth</a:t>
            </a:r>
            <a:r>
              <a:rPr lang="en-US" altLang="zh-CN" sz="3200" dirty="0" smtClean="0"/>
              <a:t> indicator response variable</a:t>
            </a:r>
          </a:p>
          <a:p>
            <a:r>
              <a:rPr lang="en-US" altLang="zh-CN" sz="3200" dirty="0" smtClean="0"/>
              <a:t>The boundary between class </a:t>
            </a:r>
            <a:r>
              <a:rPr lang="en-US" altLang="zh-CN" sz="3200" i="1" dirty="0" smtClean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en-US" altLang="zh-CN" sz="3200" dirty="0" smtClean="0"/>
              <a:t> and </a:t>
            </a:r>
            <a:r>
              <a:rPr lang="en-US" altLang="zh-CN" sz="3200" i="1" dirty="0">
                <a:latin typeface="Times New Roman" pitchFamily="18" charset="0"/>
                <a:cs typeface="Times New Roman" pitchFamily="18" charset="0"/>
              </a:rPr>
              <a:t>l </a:t>
            </a:r>
            <a:endParaRPr lang="en-US" altLang="zh-CN" sz="3200" i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altLang="zh-CN" sz="3200" dirty="0" smtClean="0"/>
              <a:t>Linear boundary: an affine set or hyper plane</a:t>
            </a:r>
            <a:endParaRPr lang="zh-CN" altLang="en-US" sz="3200" dirty="0"/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auto">
          <a:xfrm>
            <a:off x="0" y="8572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zh-CN" altLang="zh-CN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宋体" pitchFamily="2" charset="-122"/>
              <a:cs typeface="宋体" pitchFamily="2" charset="-122"/>
            </a:endParaRPr>
          </a:p>
        </p:txBody>
      </p:sp>
      <p:sp>
        <p:nvSpPr>
          <p:cNvPr id="1033" name="Rectangle 9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1034" name="Rectangle 10"/>
          <p:cNvSpPr>
            <a:spLocks noChangeArrowheads="1"/>
          </p:cNvSpPr>
          <p:nvPr/>
        </p:nvSpPr>
        <p:spPr bwMode="auto">
          <a:xfrm>
            <a:off x="0" y="8572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zh-CN" altLang="zh-CN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宋体" pitchFamily="2" charset="-122"/>
              <a:cs typeface="宋体" pitchFamily="2" charset="-122"/>
            </a:endParaRPr>
          </a:p>
        </p:txBody>
      </p:sp>
      <p:sp>
        <p:nvSpPr>
          <p:cNvPr id="1036" name="Rectangle 1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1037" name="Rectangle 13"/>
          <p:cNvSpPr>
            <a:spLocks noChangeArrowheads="1"/>
          </p:cNvSpPr>
          <p:nvPr/>
        </p:nvSpPr>
        <p:spPr bwMode="auto">
          <a:xfrm>
            <a:off x="0" y="10477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zh-CN" altLang="zh-CN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宋体" pitchFamily="2" charset="-122"/>
              <a:cs typeface="宋体" pitchFamily="2" charset="-122"/>
            </a:endParaRPr>
          </a:p>
        </p:txBody>
      </p:sp>
      <p:sp>
        <p:nvSpPr>
          <p:cNvPr id="1039" name="Rectangle 1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1040" name="Rectangle 16"/>
          <p:cNvSpPr>
            <a:spLocks noChangeArrowheads="1"/>
          </p:cNvSpPr>
          <p:nvPr/>
        </p:nvSpPr>
        <p:spPr bwMode="auto">
          <a:xfrm>
            <a:off x="0" y="10477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zh-CN" altLang="zh-CN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宋体" pitchFamily="2" charset="-122"/>
              <a:cs typeface="宋体" pitchFamily="2" charset="-122"/>
            </a:endParaRPr>
          </a:p>
        </p:txBody>
      </p:sp>
      <p:sp>
        <p:nvSpPr>
          <p:cNvPr id="1042" name="Rectangle 1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1043" name="Rectangle 19"/>
          <p:cNvSpPr>
            <a:spLocks noChangeArrowheads="1"/>
          </p:cNvSpPr>
          <p:nvPr/>
        </p:nvSpPr>
        <p:spPr bwMode="auto">
          <a:xfrm>
            <a:off x="0" y="12477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zh-CN" altLang="zh-CN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宋体" pitchFamily="2" charset="-122"/>
              <a:cs typeface="宋体" pitchFamily="2" charset="-122"/>
            </a:endParaRPr>
          </a:p>
        </p:txBody>
      </p:sp>
      <p:sp>
        <p:nvSpPr>
          <p:cNvPr id="1045" name="Rectangle 2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1046" name="Rectangle 22"/>
          <p:cNvSpPr>
            <a:spLocks noChangeArrowheads="1"/>
          </p:cNvSpPr>
          <p:nvPr/>
        </p:nvSpPr>
        <p:spPr bwMode="auto">
          <a:xfrm>
            <a:off x="0" y="12477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zh-CN" altLang="zh-CN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宋体" pitchFamily="2" charset="-122"/>
              <a:cs typeface="宋体" pitchFamily="2" charset="-122"/>
            </a:endParaRPr>
          </a:p>
        </p:txBody>
      </p:sp>
      <p:sp>
        <p:nvSpPr>
          <p:cNvPr id="1048" name="Rectangle 2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1049" name="Rectangle 25"/>
          <p:cNvSpPr>
            <a:spLocks noChangeArrowheads="1"/>
          </p:cNvSpPr>
          <p:nvPr/>
        </p:nvSpPr>
        <p:spPr bwMode="auto">
          <a:xfrm>
            <a:off x="0" y="8477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zh-CN" altLang="zh-CN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宋体" pitchFamily="2" charset="-122"/>
              <a:cs typeface="宋体" pitchFamily="2" charset="-122"/>
            </a:endParaRPr>
          </a:p>
        </p:txBody>
      </p:sp>
      <p:sp>
        <p:nvSpPr>
          <p:cNvPr id="1051" name="Rectangle 2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4099" name="Rectangle 3"/>
          <p:cNvSpPr>
            <a:spLocks noChangeArrowheads="1"/>
          </p:cNvSpPr>
          <p:nvPr/>
        </p:nvSpPr>
        <p:spPr bwMode="auto">
          <a:xfrm>
            <a:off x="0" y="84772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zh-CN" altLang="zh-CN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宋体" pitchFamily="2" charset="-122"/>
              <a:cs typeface="宋体" pitchFamily="2" charset="-122"/>
            </a:endParaRPr>
          </a:p>
        </p:txBody>
      </p:sp>
      <p:sp>
        <p:nvSpPr>
          <p:cNvPr id="4101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4102" name="Rectangle 6"/>
          <p:cNvSpPr>
            <a:spLocks noChangeArrowheads="1"/>
          </p:cNvSpPr>
          <p:nvPr/>
        </p:nvSpPr>
        <p:spPr bwMode="auto">
          <a:xfrm>
            <a:off x="0" y="8477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zh-CN" altLang="zh-CN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宋体" pitchFamily="2" charset="-122"/>
              <a:cs typeface="宋体" pitchFamily="2" charset="-122"/>
            </a:endParaRPr>
          </a:p>
        </p:txBody>
      </p:sp>
      <p:sp>
        <p:nvSpPr>
          <p:cNvPr id="4104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4105" name="Rectangle 9"/>
          <p:cNvSpPr>
            <a:spLocks noChangeArrowheads="1"/>
          </p:cNvSpPr>
          <p:nvPr/>
        </p:nvSpPr>
        <p:spPr bwMode="auto">
          <a:xfrm>
            <a:off x="0" y="8477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zh-CN" altLang="zh-CN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宋体" pitchFamily="2" charset="-122"/>
              <a:cs typeface="宋体" pitchFamily="2" charset="-122"/>
            </a:endParaRPr>
          </a:p>
        </p:txBody>
      </p:sp>
      <p:sp>
        <p:nvSpPr>
          <p:cNvPr id="4107" name="Rectangle 1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4108" name="Rectangle 12"/>
          <p:cNvSpPr>
            <a:spLocks noChangeArrowheads="1"/>
          </p:cNvSpPr>
          <p:nvPr/>
        </p:nvSpPr>
        <p:spPr bwMode="auto">
          <a:xfrm>
            <a:off x="0" y="84772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zh-CN" altLang="zh-CN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宋体" pitchFamily="2" charset="-122"/>
              <a:cs typeface="宋体" pitchFamily="2" charset="-122"/>
            </a:endParaRPr>
          </a:p>
        </p:txBody>
      </p:sp>
      <p:sp>
        <p:nvSpPr>
          <p:cNvPr id="4110" name="Rectangle 1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pic>
        <p:nvPicPr>
          <p:cNvPr id="4109" name="Picture 13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715008" y="3286124"/>
            <a:ext cx="2533650" cy="390525"/>
          </a:xfrm>
          <a:prstGeom prst="rect">
            <a:avLst/>
          </a:prstGeom>
          <a:noFill/>
        </p:spPr>
      </p:pic>
      <p:sp>
        <p:nvSpPr>
          <p:cNvPr id="4111" name="Rectangle 15"/>
          <p:cNvSpPr>
            <a:spLocks noChangeArrowheads="1"/>
          </p:cNvSpPr>
          <p:nvPr/>
        </p:nvSpPr>
        <p:spPr bwMode="auto">
          <a:xfrm>
            <a:off x="0" y="8477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zh-CN" altLang="zh-CN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宋体" pitchFamily="2" charset="-122"/>
              <a:cs typeface="宋体" pitchFamily="2" charset="-122"/>
            </a:endParaRPr>
          </a:p>
        </p:txBody>
      </p:sp>
      <p:sp>
        <p:nvSpPr>
          <p:cNvPr id="4113" name="Rectangle 1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pic>
        <p:nvPicPr>
          <p:cNvPr id="4112" name="Picture 16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781689" y="1714488"/>
            <a:ext cx="790575" cy="390525"/>
          </a:xfrm>
          <a:prstGeom prst="rect">
            <a:avLst/>
          </a:prstGeom>
          <a:noFill/>
        </p:spPr>
      </p:pic>
      <p:sp>
        <p:nvSpPr>
          <p:cNvPr id="4114" name="Rectangle 18"/>
          <p:cNvSpPr>
            <a:spLocks noChangeArrowheads="1"/>
          </p:cNvSpPr>
          <p:nvPr/>
        </p:nvSpPr>
        <p:spPr bwMode="auto">
          <a:xfrm>
            <a:off x="0" y="84772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zh-CN" altLang="zh-CN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宋体" pitchFamily="2" charset="-122"/>
              <a:cs typeface="宋体" pitchFamily="2" charset="-122"/>
            </a:endParaRPr>
          </a:p>
        </p:txBody>
      </p:sp>
      <p:sp>
        <p:nvSpPr>
          <p:cNvPr id="4116" name="Rectangle 20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pic>
        <p:nvPicPr>
          <p:cNvPr id="4115" name="Picture 19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214810" y="4857760"/>
            <a:ext cx="4819650" cy="600075"/>
          </a:xfrm>
          <a:prstGeom prst="rect">
            <a:avLst/>
          </a:prstGeom>
          <a:noFill/>
        </p:spPr>
      </p:pic>
      <p:sp>
        <p:nvSpPr>
          <p:cNvPr id="4117" name="Rectangle 21"/>
          <p:cNvSpPr>
            <a:spLocks noChangeArrowheads="1"/>
          </p:cNvSpPr>
          <p:nvPr/>
        </p:nvSpPr>
        <p:spPr bwMode="auto">
          <a:xfrm>
            <a:off x="0" y="10572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zh-CN" altLang="zh-CN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宋体" pitchFamily="2" charset="-122"/>
              <a:cs typeface="宋体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CN" dirty="0" smtClean="0"/>
              <a:t>4.4.1 Fitting Logistic Regression Models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CN" dirty="0" smtClean="0"/>
              <a:t>matrix notation (two-class case)</a:t>
            </a:r>
          </a:p>
          <a:p>
            <a:pPr>
              <a:buNone/>
            </a:pPr>
            <a:r>
              <a:rPr lang="en-US" altLang="zh-CN" dirty="0" smtClean="0"/>
              <a:t>   </a:t>
            </a:r>
            <a:r>
              <a:rPr lang="en-US" altLang="zh-CN" b="1" dirty="0" smtClean="0">
                <a:latin typeface="Times New Roman" pitchFamily="18" charset="0"/>
                <a:cs typeface="Times New Roman" pitchFamily="18" charset="0"/>
              </a:rPr>
              <a:t> y –</a:t>
            </a:r>
            <a:r>
              <a:rPr lang="en-US" altLang="zh-CN" dirty="0" smtClean="0">
                <a:latin typeface="+mj-lt"/>
                <a:cs typeface="Times New Roman" pitchFamily="18" charset="0"/>
              </a:rPr>
              <a:t>the </a:t>
            </a:r>
            <a:r>
              <a:rPr lang="en-US" altLang="zh-CN" dirty="0" smtClean="0"/>
              <a:t>vector of      values</a:t>
            </a:r>
          </a:p>
          <a:p>
            <a:pPr>
              <a:buNone/>
            </a:pPr>
            <a:r>
              <a:rPr lang="en-US" altLang="zh-CN" dirty="0" smtClean="0"/>
              <a:t>    </a:t>
            </a:r>
            <a:r>
              <a:rPr lang="en-US" altLang="zh-CN" b="1" dirty="0" smtClean="0">
                <a:latin typeface="Times New Roman" pitchFamily="18" charset="0"/>
                <a:cs typeface="Times New Roman" pitchFamily="18" charset="0"/>
              </a:rPr>
              <a:t>X –</a:t>
            </a:r>
            <a:r>
              <a:rPr lang="en-US" altLang="zh-CN" dirty="0" smtClean="0"/>
              <a:t>the matrix of     values</a:t>
            </a:r>
          </a:p>
          <a:p>
            <a:pPr>
              <a:buNone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   p </a:t>
            </a:r>
            <a:r>
              <a:rPr lang="en-US" altLang="zh-CN" b="1" dirty="0" smtClean="0">
                <a:latin typeface="Times New Roman" pitchFamily="18" charset="0"/>
                <a:cs typeface="Times New Roman" pitchFamily="18" charset="0"/>
              </a:rPr>
              <a:t>–</a:t>
            </a:r>
            <a:r>
              <a:rPr lang="en-US" dirty="0" smtClean="0"/>
              <a:t>the vector of fitted probabilities with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err="1" smtClean="0"/>
              <a:t>th</a:t>
            </a:r>
            <a:r>
              <a:rPr lang="en-US" dirty="0" smtClean="0"/>
              <a:t>    element</a:t>
            </a:r>
          </a:p>
          <a:p>
            <a:pPr>
              <a:buNone/>
            </a:pPr>
            <a:r>
              <a:rPr lang="en-US" altLang="zh-CN" dirty="0" smtClean="0"/>
              <a:t>   </a:t>
            </a:r>
            <a:r>
              <a:rPr lang="en-US" altLang="zh-CN" b="1" dirty="0" smtClean="0">
                <a:latin typeface="Times New Roman" pitchFamily="18" charset="0"/>
                <a:cs typeface="Times New Roman" pitchFamily="18" charset="0"/>
              </a:rPr>
              <a:t> W –</a:t>
            </a:r>
            <a:r>
              <a:rPr lang="en-US" altLang="zh-CN" dirty="0" smtClean="0">
                <a:latin typeface="+mj-lt"/>
                <a:cs typeface="Times New Roman" pitchFamily="18" charset="0"/>
              </a:rPr>
              <a:t>the</a:t>
            </a:r>
            <a:r>
              <a:rPr lang="en-US" altLang="zh-CN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/>
              <a:t>NN diagonal matrix of weights with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err="1" smtClean="0"/>
              <a:t>th</a:t>
            </a:r>
            <a:r>
              <a:rPr lang="en-US" dirty="0" smtClean="0"/>
              <a:t> diagonal element </a:t>
            </a:r>
            <a:endParaRPr lang="zh-CN" altLang="en-US" dirty="0" smtClean="0"/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pic>
        <p:nvPicPr>
          <p:cNvPr id="1025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714744" y="2285992"/>
            <a:ext cx="276225" cy="390525"/>
          </a:xfrm>
          <a:prstGeom prst="rect">
            <a:avLst/>
          </a:prstGeom>
          <a:noFill/>
        </p:spPr>
      </p:pic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714744" y="2895599"/>
            <a:ext cx="276225" cy="390525"/>
          </a:xfrm>
          <a:prstGeom prst="rect">
            <a:avLst/>
          </a:prstGeom>
          <a:noFill/>
        </p:spPr>
      </p:pic>
      <p:sp>
        <p:nvSpPr>
          <p:cNvPr id="1030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428860" y="3838582"/>
            <a:ext cx="1905000" cy="590550"/>
          </a:xfrm>
          <a:prstGeom prst="rect">
            <a:avLst/>
          </a:prstGeom>
          <a:noFill/>
        </p:spPr>
      </p:pic>
      <p:sp>
        <p:nvSpPr>
          <p:cNvPr id="1031" name="Rectangle 7"/>
          <p:cNvSpPr>
            <a:spLocks noChangeArrowheads="1"/>
          </p:cNvSpPr>
          <p:nvPr/>
        </p:nvSpPr>
        <p:spPr bwMode="auto">
          <a:xfrm>
            <a:off x="0" y="104775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zh-CN" altLang="zh-CN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宋体" pitchFamily="2" charset="-122"/>
              <a:cs typeface="宋体" pitchFamily="2" charset="-122"/>
            </a:endParaRPr>
          </a:p>
        </p:txBody>
      </p:sp>
      <p:sp>
        <p:nvSpPr>
          <p:cNvPr id="1033" name="Rectangle 9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1034" name="Rectangle 10"/>
          <p:cNvSpPr>
            <a:spLocks noChangeArrowheads="1"/>
          </p:cNvSpPr>
          <p:nvPr/>
        </p:nvSpPr>
        <p:spPr bwMode="auto">
          <a:xfrm>
            <a:off x="0" y="10096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zh-CN" altLang="zh-CN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宋体" pitchFamily="2" charset="-122"/>
              <a:cs typeface="宋体" pitchFamily="2" charset="-122"/>
            </a:endParaRPr>
          </a:p>
        </p:txBody>
      </p:sp>
      <p:sp>
        <p:nvSpPr>
          <p:cNvPr id="1036" name="Rectangle 1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pic>
        <p:nvPicPr>
          <p:cNvPr id="1035" name="Picture 11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357686" y="5000636"/>
            <a:ext cx="4286250" cy="485775"/>
          </a:xfrm>
          <a:prstGeom prst="rect">
            <a:avLst/>
          </a:prstGeom>
          <a:noFill/>
        </p:spPr>
      </p:pic>
      <p:sp>
        <p:nvSpPr>
          <p:cNvPr id="1037" name="Rectangle 13"/>
          <p:cNvSpPr>
            <a:spLocks noChangeArrowheads="1"/>
          </p:cNvSpPr>
          <p:nvPr/>
        </p:nvSpPr>
        <p:spPr bwMode="auto">
          <a:xfrm>
            <a:off x="0" y="9429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zh-CN" altLang="zh-CN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宋体" pitchFamily="2" charset="-122"/>
              <a:cs typeface="宋体" pitchFamily="2" charset="-122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CN" dirty="0" smtClean="0"/>
              <a:t>4.4.1 Fitting Logistic Regression Models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00034" y="1643050"/>
            <a:ext cx="8229600" cy="4525963"/>
          </a:xfrm>
        </p:spPr>
        <p:txBody>
          <a:bodyPr/>
          <a:lstStyle/>
          <a:p>
            <a:r>
              <a:rPr lang="en-US" altLang="zh-CN" dirty="0" smtClean="0"/>
              <a:t>matrix notation (two-class case)</a:t>
            </a:r>
          </a:p>
          <a:p>
            <a:endParaRPr lang="en-US" altLang="zh-CN" dirty="0" smtClean="0"/>
          </a:p>
          <a:p>
            <a:endParaRPr lang="en-US" altLang="zh-CN" dirty="0" smtClean="0"/>
          </a:p>
          <a:p>
            <a:endParaRPr lang="en-US" altLang="zh-CN" dirty="0" smtClean="0"/>
          </a:p>
          <a:p>
            <a:endParaRPr lang="zh-CN" altLang="en-US" dirty="0"/>
          </a:p>
        </p:txBody>
      </p:sp>
      <p:pic>
        <p:nvPicPr>
          <p:cNvPr id="3379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28662" y="2143116"/>
            <a:ext cx="3071834" cy="15922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3796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28662" y="3714752"/>
            <a:ext cx="6872829" cy="1285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3797" name="Picture 5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928662" y="5572140"/>
            <a:ext cx="5456764" cy="642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3798" name="Picture 6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928662" y="5000636"/>
            <a:ext cx="4166449" cy="5715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CN" dirty="0" smtClean="0"/>
              <a:t>4.4.2 Example: South African Heart Disease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 smtClean="0"/>
              <a:t>实际应用中，还要关心模型（预测变量）选择的问题</a:t>
            </a:r>
            <a:endParaRPr lang="en-US" altLang="zh-CN" dirty="0" smtClean="0"/>
          </a:p>
          <a:p>
            <a:r>
              <a:rPr lang="en-US" altLang="zh-CN" dirty="0" smtClean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Z</a:t>
            </a:r>
            <a:r>
              <a:rPr lang="zh-CN" altLang="en-US" dirty="0" smtClean="0"/>
              <a:t> </a:t>
            </a:r>
            <a:r>
              <a:rPr lang="en-US" altLang="zh-CN" dirty="0" smtClean="0"/>
              <a:t>scores--coefficients divided by their standard errors</a:t>
            </a:r>
          </a:p>
          <a:p>
            <a:r>
              <a:rPr lang="zh-CN" altLang="en-US" dirty="0" smtClean="0"/>
              <a:t>大样本</a:t>
            </a:r>
            <a:r>
              <a:rPr lang="zh-CN" altLang="en-US" dirty="0" smtClean="0"/>
              <a:t>定理 </a:t>
            </a:r>
            <a:endParaRPr lang="en-US" altLang="zh-CN" dirty="0" smtClean="0"/>
          </a:p>
          <a:p>
            <a:endParaRPr lang="en-US" altLang="zh-CN" dirty="0" smtClean="0"/>
          </a:p>
          <a:p>
            <a:pPr>
              <a:buNone/>
            </a:pPr>
            <a:r>
              <a:rPr lang="zh-CN" altLang="en-US" dirty="0" smtClean="0"/>
              <a:t>    则   的</a:t>
            </a:r>
            <a:r>
              <a:rPr lang="en-US" dirty="0" smtClean="0"/>
              <a:t>MLE</a:t>
            </a:r>
            <a:r>
              <a:rPr lang="zh-CN" altLang="en-US" dirty="0" smtClean="0"/>
              <a:t>    近似服从</a:t>
            </a:r>
            <a:r>
              <a:rPr lang="en-US" dirty="0" smtClean="0"/>
              <a:t>(</a:t>
            </a:r>
            <a:r>
              <a:rPr lang="zh-CN" altLang="en-US" dirty="0" smtClean="0"/>
              <a:t>多维</a:t>
            </a:r>
            <a:r>
              <a:rPr lang="en-US" dirty="0" smtClean="0"/>
              <a:t>)</a:t>
            </a:r>
            <a:r>
              <a:rPr lang="zh-CN" altLang="en-US" dirty="0" smtClean="0"/>
              <a:t>标准正态分布，</a:t>
            </a:r>
            <a:r>
              <a:rPr lang="zh-CN" altLang="en-US" dirty="0" smtClean="0"/>
              <a:t>且                                                           </a:t>
            </a:r>
            <a:endParaRPr lang="zh-CN" altLang="en-US" dirty="0" smtClean="0"/>
          </a:p>
          <a:p>
            <a:endParaRPr lang="zh-CN" altLang="en-US" dirty="0"/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pic>
        <p:nvPicPr>
          <p:cNvPr id="1025" name="Picture 1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000100" y="4357694"/>
            <a:ext cx="2781300" cy="419100"/>
          </a:xfrm>
          <a:prstGeom prst="rect">
            <a:avLst/>
          </a:prstGeom>
          <a:noFill/>
        </p:spPr>
      </p:pic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0" y="8763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zh-CN" altLang="zh-CN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宋体" pitchFamily="2" charset="-122"/>
              <a:cs typeface="宋体" pitchFamily="2" charset="-122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214810" y="4286256"/>
            <a:ext cx="2419350" cy="485775"/>
          </a:xfrm>
          <a:prstGeom prst="rect">
            <a:avLst/>
          </a:prstGeom>
          <a:noFill/>
        </p:spPr>
      </p:pic>
      <p:sp>
        <p:nvSpPr>
          <p:cNvPr id="1030" name="Rectangle 6"/>
          <p:cNvSpPr>
            <a:spLocks noChangeArrowheads="1"/>
          </p:cNvSpPr>
          <p:nvPr/>
        </p:nvSpPr>
        <p:spPr bwMode="auto">
          <a:xfrm>
            <a:off x="0" y="9429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zh-CN" altLang="zh-CN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宋体" pitchFamily="2" charset="-122"/>
              <a:cs typeface="宋体" pitchFamily="2" charset="-122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333479" y="4959570"/>
            <a:ext cx="238125" cy="476250"/>
          </a:xfrm>
          <a:prstGeom prst="rect">
            <a:avLst/>
          </a:prstGeom>
          <a:noFill/>
        </p:spPr>
      </p:pic>
      <p:sp>
        <p:nvSpPr>
          <p:cNvPr id="1034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762239" y="4959570"/>
            <a:ext cx="238125" cy="504825"/>
          </a:xfrm>
          <a:prstGeom prst="rect">
            <a:avLst/>
          </a:prstGeom>
          <a:noFill/>
        </p:spPr>
      </p:pic>
      <p:sp>
        <p:nvSpPr>
          <p:cNvPr id="1036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1038" name="Rectangle 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pic>
        <p:nvPicPr>
          <p:cNvPr id="1037" name="Picture 13"/>
          <p:cNvPicPr>
            <a:picLocks noChangeAspect="1" noChangeArrowheads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428728" y="5429264"/>
            <a:ext cx="4724400" cy="5048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CN" dirty="0" smtClean="0"/>
              <a:t>4.4.3 Quadratic Approximations and Inference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 smtClean="0"/>
              <a:t>Logistic</a:t>
            </a:r>
            <a:r>
              <a:rPr lang="zh-CN" altLang="en-US" dirty="0" smtClean="0"/>
              <a:t>回归的性质</a:t>
            </a:r>
            <a:endParaRPr lang="zh-CN" altLang="en-US" dirty="0"/>
          </a:p>
        </p:txBody>
      </p:sp>
      <p:pic>
        <p:nvPicPr>
          <p:cNvPr id="3789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1472" y="2214554"/>
            <a:ext cx="8078256" cy="40719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CN" dirty="0" smtClean="0"/>
              <a:t>4.4.4 L1 Regularized Logistic Regression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 smtClean="0"/>
              <a:t>   </a:t>
            </a:r>
            <a:r>
              <a:rPr lang="en-US" dirty="0" smtClean="0"/>
              <a:t> penalty</a:t>
            </a:r>
          </a:p>
          <a:p>
            <a:endParaRPr lang="en-US" altLang="zh-CN" dirty="0" smtClean="0"/>
          </a:p>
          <a:p>
            <a:endParaRPr lang="en-US" altLang="zh-CN" dirty="0" smtClean="0"/>
          </a:p>
          <a:p>
            <a:r>
              <a:rPr lang="en-US" altLang="zh-CN" dirty="0" smtClean="0"/>
              <a:t>Algorithm -- </a:t>
            </a:r>
            <a:r>
              <a:rPr lang="en-US" dirty="0" smtClean="0"/>
              <a:t>nonlinear programming methods(?)</a:t>
            </a:r>
            <a:endParaRPr lang="zh-CN" altLang="en-US" dirty="0" smtClean="0"/>
          </a:p>
          <a:p>
            <a:r>
              <a:rPr lang="en-US" altLang="zh-CN" dirty="0" smtClean="0"/>
              <a:t>Path algorithms -- piecewise smooth rather than linear</a:t>
            </a:r>
            <a:endParaRPr lang="zh-CN" altLang="en-US" dirty="0" smtClean="0"/>
          </a:p>
          <a:p>
            <a:endParaRPr lang="zh-CN" altLang="en-US" dirty="0"/>
          </a:p>
        </p:txBody>
      </p:sp>
      <p:sp>
        <p:nvSpPr>
          <p:cNvPr id="3891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pic>
        <p:nvPicPr>
          <p:cNvPr id="38913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57224" y="1714488"/>
            <a:ext cx="342900" cy="419100"/>
          </a:xfrm>
          <a:prstGeom prst="rect">
            <a:avLst/>
          </a:prstGeom>
          <a:noFill/>
        </p:spPr>
      </p:pic>
      <p:pic>
        <p:nvPicPr>
          <p:cNvPr id="38915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85785" y="2285992"/>
            <a:ext cx="7662459" cy="10715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4.4.5 Logistic Regression or LDA?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CN" dirty="0" smtClean="0"/>
              <a:t>Comparison</a:t>
            </a:r>
            <a:r>
              <a:rPr lang="zh-CN" altLang="en-US" dirty="0" smtClean="0"/>
              <a:t> （不同在哪里？）</a:t>
            </a:r>
            <a:endParaRPr lang="en-US" altLang="zh-CN" dirty="0" smtClean="0"/>
          </a:p>
          <a:p>
            <a:pPr>
              <a:buNone/>
            </a:pPr>
            <a:r>
              <a:rPr lang="en-US" altLang="zh-CN" dirty="0" smtClean="0"/>
              <a:t>    Logistic Regression</a:t>
            </a:r>
          </a:p>
          <a:p>
            <a:pPr>
              <a:buNone/>
            </a:pPr>
            <a:endParaRPr lang="en-US" altLang="zh-CN" dirty="0" smtClean="0"/>
          </a:p>
          <a:p>
            <a:pPr algn="ctr">
              <a:buNone/>
            </a:pPr>
            <a:r>
              <a:rPr lang="en-US" altLang="zh-CN" dirty="0" smtClean="0"/>
              <a:t>    </a:t>
            </a:r>
            <a:r>
              <a:rPr lang="en-US" altLang="zh-CN" dirty="0" smtClean="0">
                <a:latin typeface="Times New Roman" pitchFamily="18" charset="0"/>
                <a:cs typeface="Times New Roman" pitchFamily="18" charset="0"/>
              </a:rPr>
              <a:t>VS</a:t>
            </a:r>
          </a:p>
          <a:p>
            <a:pPr>
              <a:buNone/>
            </a:pPr>
            <a:r>
              <a:rPr lang="en-US" altLang="zh-CN" dirty="0" smtClean="0"/>
              <a:t>    LDA</a:t>
            </a:r>
          </a:p>
          <a:p>
            <a:pPr>
              <a:buNone/>
            </a:pPr>
            <a:endParaRPr lang="en-US" altLang="zh-CN" dirty="0" smtClean="0"/>
          </a:p>
          <a:p>
            <a:pPr>
              <a:buNone/>
            </a:pPr>
            <a:endParaRPr lang="en-US" altLang="zh-CN" dirty="0" smtClean="0"/>
          </a:p>
          <a:p>
            <a:pPr>
              <a:buNone/>
            </a:pPr>
            <a:endParaRPr lang="en-US" altLang="zh-CN" dirty="0" smtClean="0"/>
          </a:p>
        </p:txBody>
      </p:sp>
      <p:pic>
        <p:nvPicPr>
          <p:cNvPr id="39939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57224" y="4500570"/>
            <a:ext cx="8127199" cy="15716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9940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57224" y="2714620"/>
            <a:ext cx="4577864" cy="7143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4.4.5 Logistic Regression or LDA?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en-US" altLang="zh-CN" dirty="0" smtClean="0"/>
              <a:t>    “The difference lies in the way the linear coefficients are estimated</a:t>
            </a:r>
            <a:r>
              <a:rPr lang="en-US" altLang="zh-CN" dirty="0" smtClean="0"/>
              <a:t>.”</a:t>
            </a:r>
          </a:p>
          <a:p>
            <a:pPr>
              <a:buNone/>
            </a:pPr>
            <a:r>
              <a:rPr lang="en-US" altLang="zh-CN" dirty="0" smtClean="0"/>
              <a:t>    Different assumptions lead to different methods.</a:t>
            </a:r>
            <a:endParaRPr lang="en-US" altLang="zh-CN" dirty="0" smtClean="0"/>
          </a:p>
          <a:p>
            <a:pPr>
              <a:buNone/>
            </a:pPr>
            <a:endParaRPr lang="en-US" altLang="zh-CN" dirty="0" smtClean="0"/>
          </a:p>
          <a:p>
            <a:r>
              <a:rPr lang="en-US" altLang="zh-CN" dirty="0" smtClean="0"/>
              <a:t>LDA– Modification of MLE(maximizing the full likelihood)</a:t>
            </a:r>
          </a:p>
          <a:p>
            <a:r>
              <a:rPr lang="en-US" altLang="zh-CN" dirty="0" smtClean="0"/>
              <a:t>Logistic regression – maximizing the </a:t>
            </a:r>
            <a:r>
              <a:rPr lang="en-US" altLang="zh-CN" i="1" dirty="0" smtClean="0">
                <a:latin typeface="Times New Roman" pitchFamily="18" charset="0"/>
                <a:cs typeface="Times New Roman" pitchFamily="18" charset="0"/>
              </a:rPr>
              <a:t>conditional</a:t>
            </a:r>
            <a:r>
              <a:rPr lang="en-US" altLang="zh-CN" dirty="0" smtClean="0"/>
              <a:t> likelihood</a:t>
            </a:r>
            <a:endParaRPr lang="zh-CN" altLang="en-US" dirty="0"/>
          </a:p>
        </p:txBody>
      </p:sp>
      <p:pic>
        <p:nvPicPr>
          <p:cNvPr id="40963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42976" y="3500438"/>
            <a:ext cx="6965205" cy="642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4.5 Separating </a:t>
            </a:r>
            <a:r>
              <a:rPr lang="en-US" altLang="zh-CN" dirty="0" err="1" smtClean="0"/>
              <a:t>Hyperplanes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 smtClean="0"/>
              <a:t>To construct </a:t>
            </a:r>
            <a:r>
              <a:rPr lang="en-US" altLang="zh-CN" dirty="0" smtClean="0">
                <a:solidFill>
                  <a:srgbClr val="FF0000"/>
                </a:solidFill>
              </a:rPr>
              <a:t>linear decision boundaries </a:t>
            </a:r>
            <a:r>
              <a:rPr lang="en-US" altLang="zh-CN" dirty="0" smtClean="0"/>
              <a:t>that separate the data into different classes as well as possible</a:t>
            </a:r>
            <a:r>
              <a:rPr lang="en-US" altLang="zh-CN" dirty="0" smtClean="0"/>
              <a:t>.</a:t>
            </a:r>
          </a:p>
          <a:p>
            <a:r>
              <a:rPr lang="en-US" altLang="zh-CN" i="1" dirty="0" err="1" smtClean="0">
                <a:latin typeface="Times New Roman" pitchFamily="18" charset="0"/>
                <a:cs typeface="Times New Roman" pitchFamily="18" charset="0"/>
              </a:rPr>
              <a:t>Perceptrons</a:t>
            </a:r>
            <a:r>
              <a:rPr lang="en-US" altLang="zh-CN" dirty="0" smtClean="0">
                <a:latin typeface="+mj-lt"/>
                <a:cs typeface="Times New Roman" pitchFamily="18" charset="0"/>
              </a:rPr>
              <a:t>-- </a:t>
            </a:r>
            <a:r>
              <a:rPr lang="en-US" altLang="zh-CN" dirty="0" smtClean="0"/>
              <a:t>Classifiers that </a:t>
            </a:r>
            <a:r>
              <a:rPr lang="en-US" altLang="zh-CN" dirty="0" smtClean="0"/>
              <a:t>compute a </a:t>
            </a:r>
            <a:r>
              <a:rPr lang="en-US" altLang="zh-CN" i="1" dirty="0" smtClean="0"/>
              <a:t>linear combination</a:t>
            </a:r>
            <a:r>
              <a:rPr lang="en-US" altLang="zh-CN" dirty="0" smtClean="0"/>
              <a:t> of the </a:t>
            </a:r>
            <a:r>
              <a:rPr lang="en-US" altLang="zh-CN" dirty="0" smtClean="0"/>
              <a:t>input features </a:t>
            </a:r>
            <a:r>
              <a:rPr lang="en-US" altLang="zh-CN" dirty="0" smtClean="0"/>
              <a:t>and return the </a:t>
            </a:r>
            <a:r>
              <a:rPr lang="en-US" altLang="zh-CN" i="1" dirty="0" smtClean="0"/>
              <a:t>sign</a:t>
            </a:r>
            <a:r>
              <a:rPr lang="en-US" altLang="zh-CN" dirty="0" smtClean="0"/>
              <a:t>. (Only effective in two-class case?)</a:t>
            </a:r>
          </a:p>
          <a:p>
            <a:pPr>
              <a:buNone/>
            </a:pPr>
            <a:r>
              <a:rPr lang="en-US" altLang="zh-CN" i="1" dirty="0" smtClean="0"/>
              <a:t> </a:t>
            </a:r>
            <a:r>
              <a:rPr lang="en-US" altLang="zh-CN" i="1" dirty="0" smtClean="0"/>
              <a:t>   </a:t>
            </a:r>
          </a:p>
          <a:p>
            <a:r>
              <a:rPr lang="en-US" altLang="zh-CN" dirty="0" smtClean="0"/>
              <a:t>Properties of linear algebra (omitted)</a:t>
            </a:r>
          </a:p>
        </p:txBody>
      </p:sp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2051" name="Rectangle 3"/>
          <p:cNvSpPr>
            <a:spLocks noChangeArrowheads="1"/>
          </p:cNvSpPr>
          <p:nvPr/>
        </p:nvSpPr>
        <p:spPr bwMode="auto">
          <a:xfrm>
            <a:off x="0" y="8572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zh-CN" altLang="zh-CN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宋体" pitchFamily="2" charset="-122"/>
              <a:cs typeface="宋体" pitchFamily="2" charset="-122"/>
            </a:endParaRPr>
          </a:p>
        </p:txBody>
      </p:sp>
      <p:sp>
        <p:nvSpPr>
          <p:cNvPr id="2053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440634" y="4786322"/>
            <a:ext cx="6060324" cy="500066"/>
          </a:xfrm>
          <a:prstGeom prst="rect">
            <a:avLst/>
          </a:prstGeom>
          <a:noFill/>
        </p:spPr>
      </p:pic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0" y="8572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zh-CN" altLang="zh-CN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宋体" pitchFamily="2" charset="-122"/>
              <a:cs typeface="宋体" pitchFamily="2" charset="-122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CN" dirty="0" smtClean="0"/>
              <a:t>4.5.1 Rosenblatt's </a:t>
            </a:r>
            <a:r>
              <a:rPr lang="en-US" altLang="zh-CN" dirty="0" err="1" smtClean="0"/>
              <a:t>Perceptron</a:t>
            </a:r>
            <a:r>
              <a:rPr lang="en-US" altLang="zh-CN" dirty="0" smtClean="0"/>
              <a:t> Learning Algorithm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43510"/>
          </a:xfrm>
        </p:spPr>
        <p:txBody>
          <a:bodyPr/>
          <a:lstStyle/>
          <a:p>
            <a:r>
              <a:rPr lang="en-US" altLang="zh-CN" dirty="0" err="1" smtClean="0"/>
              <a:t>Perceptron</a:t>
            </a:r>
            <a:r>
              <a:rPr lang="en-US" altLang="zh-CN" dirty="0" smtClean="0"/>
              <a:t> </a:t>
            </a:r>
            <a:r>
              <a:rPr lang="en-US" altLang="zh-CN" dirty="0" smtClean="0"/>
              <a:t>learning </a:t>
            </a:r>
            <a:r>
              <a:rPr lang="en-US" altLang="zh-CN" dirty="0" smtClean="0"/>
              <a:t>algorithm</a:t>
            </a:r>
          </a:p>
          <a:p>
            <a:pPr>
              <a:buNone/>
            </a:pPr>
            <a:r>
              <a:rPr lang="en-US" altLang="zh-CN" dirty="0" smtClean="0"/>
              <a:t>    Minimize </a:t>
            </a:r>
            <a:endParaRPr lang="en-US" altLang="zh-CN" dirty="0" smtClean="0"/>
          </a:p>
          <a:p>
            <a:endParaRPr lang="en-US" altLang="zh-CN" sz="2000" dirty="0" smtClean="0"/>
          </a:p>
          <a:p>
            <a:endParaRPr lang="en-US" altLang="zh-CN" dirty="0" smtClean="0"/>
          </a:p>
          <a:p>
            <a:pPr>
              <a:buNone/>
            </a:pPr>
            <a:r>
              <a:rPr lang="zh-CN" altLang="en-US" dirty="0" smtClean="0"/>
              <a:t>         表示</a:t>
            </a:r>
            <a:r>
              <a:rPr lang="zh-CN" altLang="en-US" dirty="0" smtClean="0"/>
              <a:t>被错分类的样品组成的</a:t>
            </a:r>
            <a:r>
              <a:rPr lang="zh-CN" altLang="en-US" dirty="0" smtClean="0"/>
              <a:t>集合</a:t>
            </a:r>
            <a:endParaRPr lang="en-US" altLang="zh-CN" dirty="0" smtClean="0"/>
          </a:p>
          <a:p>
            <a:r>
              <a:rPr lang="en-US" altLang="zh-CN" dirty="0" smtClean="0"/>
              <a:t>Stochastic </a:t>
            </a:r>
            <a:r>
              <a:rPr lang="en-US" altLang="zh-CN" dirty="0" smtClean="0"/>
              <a:t>gradient </a:t>
            </a:r>
            <a:r>
              <a:rPr lang="en-US" altLang="zh-CN" dirty="0" smtClean="0"/>
              <a:t>descent method</a:t>
            </a:r>
          </a:p>
          <a:p>
            <a:endParaRPr lang="en-US" altLang="zh-CN" dirty="0" smtClean="0"/>
          </a:p>
          <a:p>
            <a:pPr algn="r">
              <a:buNone/>
            </a:pPr>
            <a:endParaRPr lang="en-US" altLang="zh-CN" sz="1800" dirty="0" smtClean="0"/>
          </a:p>
          <a:p>
            <a:pPr algn="ctr">
              <a:buNone/>
            </a:pPr>
            <a:r>
              <a:rPr lang="en-US" altLang="zh-CN" dirty="0" smtClean="0"/>
              <a:t>                                              is </a:t>
            </a:r>
            <a:r>
              <a:rPr lang="en-US" altLang="zh-CN" dirty="0" smtClean="0"/>
              <a:t>the learning rate</a:t>
            </a:r>
            <a:endParaRPr lang="en-US" altLang="zh-CN" dirty="0" smtClean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28663" y="2714620"/>
            <a:ext cx="5286412" cy="10711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928662" y="3824293"/>
            <a:ext cx="381000" cy="390525"/>
          </a:xfrm>
          <a:prstGeom prst="rect">
            <a:avLst/>
          </a:prstGeom>
          <a:noFill/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42910" y="4857760"/>
            <a:ext cx="3472247" cy="1714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429124" y="4857760"/>
            <a:ext cx="4286280" cy="1001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1034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786314" y="5857892"/>
            <a:ext cx="243934" cy="50006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CN" dirty="0" smtClean="0"/>
              <a:t>4.5.1 Rosenblatt's </a:t>
            </a:r>
            <a:r>
              <a:rPr lang="en-US" altLang="zh-CN" dirty="0" err="1" smtClean="0"/>
              <a:t>Perceptron</a:t>
            </a:r>
            <a:r>
              <a:rPr lang="en-US" altLang="zh-CN" dirty="0" smtClean="0"/>
              <a:t> Learning Algorithm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 smtClean="0"/>
              <a:t>Convergence</a:t>
            </a:r>
          </a:p>
          <a:p>
            <a:pPr>
              <a:buNone/>
            </a:pPr>
            <a:r>
              <a:rPr lang="en-US" sz="2800" dirty="0" smtClean="0"/>
              <a:t>   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If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the classes are linearly separable,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algorithm converges to a separating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hyperplane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in a finite number of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steps.</a:t>
            </a:r>
            <a:endParaRPr lang="zh-CN" alt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altLang="zh-CN" dirty="0" smtClean="0"/>
              <a:t>Problems</a:t>
            </a:r>
            <a:endParaRPr lang="en-US" altLang="zh-CN" dirty="0" smtClean="0"/>
          </a:p>
          <a:p>
            <a:endParaRPr lang="en-US" altLang="zh-CN" dirty="0" smtClean="0"/>
          </a:p>
          <a:p>
            <a:endParaRPr lang="en-US" altLang="zh-CN" dirty="0" smtClean="0"/>
          </a:p>
          <a:p>
            <a:endParaRPr lang="en-US" altLang="zh-CN" dirty="0" smtClean="0"/>
          </a:p>
        </p:txBody>
      </p:sp>
      <p:pic>
        <p:nvPicPr>
          <p:cNvPr id="44036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42910" y="4071941"/>
            <a:ext cx="7858180" cy="25770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标题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4.1 Introduction</a:t>
            </a:r>
            <a:endParaRPr lang="zh-CN" altLang="en-US" dirty="0"/>
          </a:p>
        </p:txBody>
      </p:sp>
      <p:sp>
        <p:nvSpPr>
          <p:cNvPr id="6" name="内容占位符 5"/>
          <p:cNvSpPr>
            <a:spLocks noGrp="1"/>
          </p:cNvSpPr>
          <p:nvPr>
            <p:ph idx="1"/>
          </p:nvPr>
        </p:nvSpPr>
        <p:spPr>
          <a:xfrm>
            <a:off x="500034" y="1571612"/>
            <a:ext cx="8229600" cy="4525963"/>
          </a:xfrm>
        </p:spPr>
        <p:txBody>
          <a:bodyPr/>
          <a:lstStyle/>
          <a:p>
            <a:r>
              <a:rPr lang="zh-CN" altLang="en-US" sz="2800" dirty="0" smtClean="0"/>
              <a:t>线性边界的条件</a:t>
            </a:r>
            <a:r>
              <a:rPr lang="en-US" altLang="zh-CN" sz="2800" dirty="0" smtClean="0"/>
              <a:t>:</a:t>
            </a:r>
          </a:p>
          <a:p>
            <a:pPr>
              <a:buNone/>
            </a:pPr>
            <a:r>
              <a:rPr lang="zh-CN" altLang="en-US" dirty="0"/>
              <a:t> </a:t>
            </a:r>
            <a:r>
              <a:rPr lang="zh-CN" altLang="en-US" dirty="0" smtClean="0"/>
              <a:t>   </a:t>
            </a:r>
            <a:r>
              <a:rPr lang="en-US" altLang="zh-CN" dirty="0"/>
              <a:t>“Actually, all we require is that some monotone transformation of       or </a:t>
            </a:r>
            <a:r>
              <a:rPr lang="en-US" altLang="zh-CN" dirty="0">
                <a:latin typeface="Times New Roman" pitchFamily="18" charset="0"/>
                <a:ea typeface="Cambria Math" pitchFamily="18" charset="0"/>
                <a:cs typeface="Times New Roman" pitchFamily="18" charset="0"/>
              </a:rPr>
              <a:t>Pr(</a:t>
            </a:r>
            <a:r>
              <a:rPr lang="en-US" altLang="zh-CN" i="1" dirty="0">
                <a:latin typeface="Times New Roman" pitchFamily="18" charset="0"/>
                <a:ea typeface="Cambria Math" pitchFamily="18" charset="0"/>
                <a:cs typeface="Times New Roman" pitchFamily="18" charset="0"/>
              </a:rPr>
              <a:t>G</a:t>
            </a:r>
            <a:r>
              <a:rPr lang="en-US" altLang="zh-CN" dirty="0">
                <a:latin typeface="Times New Roman" pitchFamily="18" charset="0"/>
                <a:ea typeface="Cambria Math" pitchFamily="18" charset="0"/>
                <a:cs typeface="Times New Roman" pitchFamily="18" charset="0"/>
              </a:rPr>
              <a:t> =</a:t>
            </a:r>
            <a:r>
              <a:rPr lang="en-US" altLang="zh-CN" i="1" dirty="0">
                <a:latin typeface="Times New Roman" pitchFamily="18" charset="0"/>
                <a:ea typeface="Cambria Math" pitchFamily="18" charset="0"/>
                <a:cs typeface="Times New Roman" pitchFamily="18" charset="0"/>
              </a:rPr>
              <a:t> </a:t>
            </a:r>
            <a:r>
              <a:rPr lang="en-US" altLang="zh-CN" i="1" dirty="0" err="1">
                <a:latin typeface="Times New Roman" pitchFamily="18" charset="0"/>
                <a:ea typeface="Cambria Math" pitchFamily="18" charset="0"/>
                <a:cs typeface="Times New Roman" pitchFamily="18" charset="0"/>
              </a:rPr>
              <a:t>k</a:t>
            </a:r>
            <a:r>
              <a:rPr lang="en-US" altLang="zh-CN" dirty="0" err="1">
                <a:latin typeface="Times New Roman" pitchFamily="18" charset="0"/>
                <a:ea typeface="Cambria Math" pitchFamily="18" charset="0"/>
                <a:cs typeface="Times New Roman" pitchFamily="18" charset="0"/>
              </a:rPr>
              <a:t>|</a:t>
            </a:r>
            <a:r>
              <a:rPr lang="en-US" altLang="zh-CN" b="1" i="1" dirty="0" err="1">
                <a:latin typeface="Times New Roman" pitchFamily="18" charset="0"/>
                <a:ea typeface="Cambria Math" pitchFamily="18" charset="0"/>
                <a:cs typeface="Times New Roman" pitchFamily="18" charset="0"/>
              </a:rPr>
              <a:t>X</a:t>
            </a:r>
            <a:r>
              <a:rPr lang="en-US" altLang="zh-CN" i="1" dirty="0">
                <a:latin typeface="Times New Roman" pitchFamily="18" charset="0"/>
                <a:ea typeface="Cambria Math" pitchFamily="18" charset="0"/>
                <a:cs typeface="Times New Roman" pitchFamily="18" charset="0"/>
              </a:rPr>
              <a:t> </a:t>
            </a:r>
            <a:r>
              <a:rPr lang="en-US" altLang="zh-CN" dirty="0">
                <a:latin typeface="Times New Roman" pitchFamily="18" charset="0"/>
                <a:ea typeface="Cambria Math" pitchFamily="18" charset="0"/>
                <a:cs typeface="Times New Roman" pitchFamily="18" charset="0"/>
              </a:rPr>
              <a:t>= </a:t>
            </a:r>
            <a:r>
              <a:rPr lang="en-US" altLang="zh-CN" b="1" i="1" dirty="0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altLang="zh-CN" dirty="0" smtClean="0">
                <a:latin typeface="Times New Roman" pitchFamily="18" charset="0"/>
                <a:ea typeface="Cambria Math" pitchFamily="18" charset="0"/>
                <a:cs typeface="Times New Roman" pitchFamily="18" charset="0"/>
              </a:rPr>
              <a:t>)</a:t>
            </a:r>
            <a:r>
              <a:rPr lang="en-US" altLang="zh-CN" dirty="0" smtClean="0">
                <a:latin typeface="Cambria Math" pitchFamily="18" charset="0"/>
                <a:ea typeface="Cambria Math" pitchFamily="18" charset="0"/>
              </a:rPr>
              <a:t> </a:t>
            </a:r>
            <a:r>
              <a:rPr lang="en-US" altLang="zh-CN" dirty="0"/>
              <a:t>be linear for the decision boundaries to be </a:t>
            </a:r>
            <a:r>
              <a:rPr lang="en-US" altLang="zh-CN" dirty="0" smtClean="0"/>
              <a:t>linear.”     (?)</a:t>
            </a:r>
            <a:endParaRPr lang="en-US" altLang="zh-CN" dirty="0"/>
          </a:p>
          <a:p>
            <a:r>
              <a:rPr lang="zh-CN" altLang="en-US" sz="2800" dirty="0" smtClean="0"/>
              <a:t>推广</a:t>
            </a:r>
            <a:endParaRPr lang="en-US" altLang="zh-CN" sz="2800" b="1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zh-CN" altLang="en-US" sz="2800" dirty="0"/>
              <a:t> </a:t>
            </a:r>
            <a:r>
              <a:rPr lang="zh-CN" altLang="en-US" sz="2800" dirty="0" smtClean="0"/>
              <a:t>   函数变换，投影变换</a:t>
            </a:r>
            <a:r>
              <a:rPr lang="en-US" altLang="zh-CN" sz="2800" dirty="0" smtClean="0"/>
              <a:t>…… </a:t>
            </a:r>
            <a:endParaRPr lang="zh-CN" altLang="en-US" sz="2800" dirty="0" smtClean="0"/>
          </a:p>
          <a:p>
            <a:pPr>
              <a:buNone/>
            </a:pPr>
            <a:endParaRPr lang="en-US" altLang="zh-CN" dirty="0" smtClean="0"/>
          </a:p>
        </p:txBody>
      </p:sp>
      <p:sp>
        <p:nvSpPr>
          <p:cNvPr id="15362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15363" name="Rectangle 3"/>
          <p:cNvSpPr>
            <a:spLocks noChangeArrowheads="1"/>
          </p:cNvSpPr>
          <p:nvPr/>
        </p:nvSpPr>
        <p:spPr bwMode="auto">
          <a:xfrm>
            <a:off x="0" y="10477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zh-CN" altLang="zh-CN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宋体" pitchFamily="2" charset="-122"/>
              <a:cs typeface="宋体" pitchFamily="2" charset="-122"/>
            </a:endParaRPr>
          </a:p>
        </p:txBody>
      </p:sp>
      <p:sp>
        <p:nvSpPr>
          <p:cNvPr id="15365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pic>
        <p:nvPicPr>
          <p:cNvPr id="3073" name="Picture 1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857884" y="2714620"/>
            <a:ext cx="323850" cy="390525"/>
          </a:xfrm>
          <a:prstGeom prst="rect">
            <a:avLst/>
          </a:prstGeom>
          <a:noFill/>
        </p:spPr>
      </p:pic>
      <p:sp>
        <p:nvSpPr>
          <p:cNvPr id="3075" name="Rectangle 3"/>
          <p:cNvSpPr>
            <a:spLocks noChangeArrowheads="1"/>
          </p:cNvSpPr>
          <p:nvPr/>
        </p:nvSpPr>
        <p:spPr bwMode="auto">
          <a:xfrm>
            <a:off x="0" y="84772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zh-CN" altLang="zh-CN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宋体" pitchFamily="2" charset="-122"/>
              <a:cs typeface="宋体" pitchFamily="2" charset="-122"/>
            </a:endParaRPr>
          </a:p>
        </p:txBody>
      </p:sp>
      <p:sp>
        <p:nvSpPr>
          <p:cNvPr id="3077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3079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CN" dirty="0" smtClean="0"/>
              <a:t>4.5.2 Optimal Separating </a:t>
            </a:r>
            <a:r>
              <a:rPr lang="en-US" altLang="zh-CN" dirty="0" err="1" smtClean="0"/>
              <a:t>Hyperplanes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 smtClean="0"/>
              <a:t>Optimal </a:t>
            </a:r>
            <a:r>
              <a:rPr lang="en-US" altLang="zh-CN" dirty="0" smtClean="0"/>
              <a:t>separating </a:t>
            </a:r>
            <a:r>
              <a:rPr lang="en-US" altLang="zh-CN" dirty="0" err="1" smtClean="0"/>
              <a:t>hyperplane</a:t>
            </a:r>
            <a:endParaRPr lang="en-US" altLang="zh-CN" dirty="0" smtClean="0"/>
          </a:p>
          <a:p>
            <a:pPr>
              <a:buNone/>
            </a:pPr>
            <a:r>
              <a:rPr lang="en-US" altLang="zh-CN" dirty="0" smtClean="0"/>
              <a:t>    maximize the </a:t>
            </a:r>
            <a:r>
              <a:rPr lang="en-US" altLang="zh-CN" dirty="0" smtClean="0"/>
              <a:t>distance to the closest point from either </a:t>
            </a:r>
            <a:r>
              <a:rPr lang="en-US" altLang="zh-CN" dirty="0" smtClean="0"/>
              <a:t>class</a:t>
            </a:r>
          </a:p>
          <a:p>
            <a:pPr>
              <a:buNone/>
            </a:pPr>
            <a:endParaRPr lang="en-US" altLang="zh-CN" sz="2400" dirty="0" smtClean="0"/>
          </a:p>
          <a:p>
            <a:pPr>
              <a:buNone/>
            </a:pPr>
            <a:endParaRPr lang="en-US" altLang="zh-CN" sz="2800" dirty="0" smtClean="0"/>
          </a:p>
          <a:p>
            <a:pPr>
              <a:buNone/>
            </a:pPr>
            <a:r>
              <a:rPr lang="en-US" altLang="zh-CN" dirty="0" smtClean="0"/>
              <a:t> </a:t>
            </a:r>
            <a:r>
              <a:rPr lang="en-US" altLang="zh-CN" dirty="0" smtClean="0"/>
              <a:t>   By doing some calculation, the criterion can be rewritten as</a:t>
            </a:r>
          </a:p>
        </p:txBody>
      </p:sp>
      <p:pic>
        <p:nvPicPr>
          <p:cNvPr id="4505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57224" y="3143248"/>
            <a:ext cx="6101409" cy="11430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5059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57224" y="5214950"/>
            <a:ext cx="6072230" cy="12870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CN" dirty="0" smtClean="0"/>
              <a:t>4.5.2 Optimal Separating </a:t>
            </a:r>
            <a:r>
              <a:rPr lang="en-US" altLang="zh-CN" dirty="0" err="1" smtClean="0"/>
              <a:t>Hyperplanes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Lagrange </a:t>
            </a:r>
            <a:r>
              <a:rPr lang="en-US" dirty="0" smtClean="0"/>
              <a:t>function</a:t>
            </a:r>
            <a:endParaRPr lang="zh-CN" altLang="en-US" dirty="0" smtClean="0"/>
          </a:p>
          <a:p>
            <a:endParaRPr lang="en-US" altLang="zh-CN" sz="2400" dirty="0" smtClean="0"/>
          </a:p>
          <a:p>
            <a:endParaRPr lang="en-US" altLang="zh-CN" sz="2800" dirty="0" smtClean="0"/>
          </a:p>
          <a:p>
            <a:r>
              <a:rPr lang="en-US" altLang="zh-CN" dirty="0" err="1" smtClean="0"/>
              <a:t>Karush</a:t>
            </a:r>
            <a:r>
              <a:rPr lang="en-US" altLang="zh-CN" dirty="0" smtClean="0"/>
              <a:t>-Kuhn-Tucker (KKT)conditions</a:t>
            </a:r>
          </a:p>
          <a:p>
            <a:endParaRPr lang="en-US" altLang="zh-CN" dirty="0" smtClean="0"/>
          </a:p>
          <a:p>
            <a:pPr algn="r"/>
            <a:r>
              <a:rPr lang="zh-CN" altLang="en-US" dirty="0" smtClean="0"/>
              <a:t>怎么解？</a:t>
            </a:r>
            <a:endParaRPr lang="zh-CN" altLang="en-US" dirty="0"/>
          </a:p>
        </p:txBody>
      </p:sp>
      <p:pic>
        <p:nvPicPr>
          <p:cNvPr id="4608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28662" y="2214554"/>
            <a:ext cx="5542682" cy="9286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6084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28662" y="4857760"/>
            <a:ext cx="4442982" cy="5715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6085" name="Picture 5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928662" y="5429264"/>
            <a:ext cx="1259421" cy="5000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6087" name="Picture 7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928661" y="3643315"/>
            <a:ext cx="6006938" cy="12144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CN" dirty="0" smtClean="0"/>
              <a:t>4.5.2 Optimal Separating </a:t>
            </a:r>
            <a:r>
              <a:rPr lang="en-US" altLang="zh-CN" dirty="0" err="1" smtClean="0"/>
              <a:t>Hyperplanes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 smtClean="0"/>
              <a:t>Support points</a:t>
            </a:r>
          </a:p>
          <a:p>
            <a:endParaRPr lang="en-US" altLang="zh-CN" dirty="0" smtClean="0"/>
          </a:p>
          <a:p>
            <a:endParaRPr lang="en-US" altLang="zh-CN" dirty="0" smtClean="0"/>
          </a:p>
          <a:p>
            <a:pPr>
              <a:buNone/>
            </a:pPr>
            <a:r>
              <a:rPr lang="en-US" altLang="zh-CN" dirty="0" smtClean="0"/>
              <a:t> </a:t>
            </a:r>
            <a:r>
              <a:rPr lang="en-US" altLang="zh-CN" dirty="0" smtClean="0"/>
              <a:t>   </a:t>
            </a:r>
            <a:r>
              <a:rPr lang="zh-CN" altLang="en-US" dirty="0" smtClean="0"/>
              <a:t>由此可得</a:t>
            </a:r>
            <a:endParaRPr lang="en-US" altLang="zh-CN" dirty="0" smtClean="0"/>
          </a:p>
          <a:p>
            <a:pPr>
              <a:buNone/>
            </a:pPr>
            <a:r>
              <a:rPr lang="en-US" altLang="zh-CN" dirty="0" smtClean="0"/>
              <a:t> </a:t>
            </a:r>
            <a:r>
              <a:rPr lang="en-US" altLang="zh-CN" dirty="0" smtClean="0"/>
              <a:t>   </a:t>
            </a:r>
            <a:r>
              <a:rPr lang="zh-CN" altLang="en-US" dirty="0" smtClean="0"/>
              <a:t>事实上，参数估计值只由几个支撑点决定</a:t>
            </a:r>
            <a:endParaRPr lang="en-US" altLang="zh-CN" dirty="0" smtClean="0"/>
          </a:p>
        </p:txBody>
      </p:sp>
      <p:pic>
        <p:nvPicPr>
          <p:cNvPr id="4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57224" y="2214554"/>
            <a:ext cx="4442982" cy="5715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" name="Picture 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429256" y="2857496"/>
            <a:ext cx="1259421" cy="5000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7106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429256" y="2214554"/>
            <a:ext cx="2947168" cy="5715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710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pic>
        <p:nvPicPr>
          <p:cNvPr id="47107" name="Picture 3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643174" y="3357562"/>
            <a:ext cx="4000528" cy="4843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CN" dirty="0" smtClean="0"/>
              <a:t>4.5.2 Optimal Separating </a:t>
            </a:r>
            <a:r>
              <a:rPr lang="en-US" altLang="zh-CN" dirty="0" err="1" smtClean="0"/>
              <a:t>Hyperplanes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 smtClean="0"/>
              <a:t>Some discussion</a:t>
            </a:r>
          </a:p>
          <a:p>
            <a:pPr>
              <a:buNone/>
            </a:pPr>
            <a:r>
              <a:rPr lang="en-US" altLang="zh-CN" dirty="0" smtClean="0"/>
              <a:t> </a:t>
            </a:r>
            <a:r>
              <a:rPr lang="en-US" altLang="zh-CN" dirty="0" smtClean="0"/>
              <a:t>   Separating </a:t>
            </a:r>
            <a:r>
              <a:rPr lang="en-US" altLang="zh-CN" dirty="0" err="1" smtClean="0"/>
              <a:t>Hyperplane</a:t>
            </a:r>
            <a:r>
              <a:rPr lang="en-US" altLang="zh-CN" dirty="0" smtClean="0"/>
              <a:t> </a:t>
            </a:r>
            <a:r>
              <a:rPr lang="en-US" altLang="zh-CN" dirty="0" err="1" smtClean="0"/>
              <a:t>vs</a:t>
            </a:r>
            <a:r>
              <a:rPr lang="en-US" altLang="zh-CN" dirty="0" smtClean="0"/>
              <a:t> LDA</a:t>
            </a:r>
          </a:p>
          <a:p>
            <a:pPr>
              <a:buNone/>
            </a:pPr>
            <a:r>
              <a:rPr lang="en-US" altLang="zh-CN" dirty="0" smtClean="0"/>
              <a:t>    Separating </a:t>
            </a:r>
            <a:r>
              <a:rPr lang="en-US" altLang="zh-CN" dirty="0" err="1" smtClean="0"/>
              <a:t>Hyperplane</a:t>
            </a:r>
            <a:r>
              <a:rPr lang="en-US" altLang="zh-CN" dirty="0" smtClean="0"/>
              <a:t> </a:t>
            </a:r>
            <a:r>
              <a:rPr lang="en-US" altLang="zh-CN" dirty="0" err="1" smtClean="0"/>
              <a:t>vs</a:t>
            </a:r>
            <a:r>
              <a:rPr lang="en-US" altLang="zh-CN" dirty="0" smtClean="0"/>
              <a:t> Logistic Regression</a:t>
            </a:r>
          </a:p>
          <a:p>
            <a:pPr>
              <a:buNone/>
            </a:pPr>
            <a:endParaRPr lang="en-US" altLang="zh-CN" dirty="0" smtClean="0"/>
          </a:p>
          <a:p>
            <a:pPr>
              <a:buNone/>
            </a:pPr>
            <a:r>
              <a:rPr lang="en-US" altLang="zh-CN" dirty="0" smtClean="0"/>
              <a:t> </a:t>
            </a:r>
            <a:r>
              <a:rPr lang="en-US" altLang="zh-CN" dirty="0" smtClean="0"/>
              <a:t>   When </a:t>
            </a:r>
            <a:r>
              <a:rPr lang="en-US" altLang="zh-CN" dirty="0" smtClean="0"/>
              <a:t>the data are not separable, there </a:t>
            </a:r>
            <a:r>
              <a:rPr lang="en-US" altLang="zh-CN" dirty="0" smtClean="0"/>
              <a:t>will be </a:t>
            </a:r>
            <a:r>
              <a:rPr lang="en-US" altLang="zh-CN" dirty="0" smtClean="0"/>
              <a:t>no feasible solution </a:t>
            </a:r>
            <a:r>
              <a:rPr lang="en-US" altLang="zh-CN" dirty="0" smtClean="0"/>
              <a:t>to this </a:t>
            </a:r>
            <a:r>
              <a:rPr lang="en-US" altLang="zh-CN" dirty="0" err="1" smtClean="0"/>
              <a:t>problem</a:t>
            </a:r>
            <a:r>
              <a:rPr lang="en-US" altLang="zh-CN" dirty="0" err="1" smtClean="0">
                <a:sym typeface="Wingdings" pitchFamily="2" charset="2"/>
              </a:rPr>
              <a:t>SVM</a:t>
            </a:r>
            <a:endParaRPr lang="zh-CN" altLang="en-US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zh-CN" altLang="en-US" sz="7200" dirty="0" smtClean="0">
                <a:latin typeface="Times New Roman" pitchFamily="18" charset="0"/>
                <a:cs typeface="Times New Roman" pitchFamily="18" charset="0"/>
              </a:rPr>
              <a:t>谢谢大家 </a:t>
            </a:r>
            <a:r>
              <a:rPr lang="en-US" altLang="zh-CN" sz="7200" dirty="0" smtClean="0">
                <a:latin typeface="Times New Roman" pitchFamily="18" charset="0"/>
                <a:cs typeface="Times New Roman" pitchFamily="18" charset="0"/>
              </a:rPr>
              <a:t>!</a:t>
            </a:r>
            <a:endParaRPr lang="zh-CN" altLang="en-US" sz="7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CN" dirty="0" smtClean="0"/>
              <a:t>4.2 Linear Regression of an Indicator Matrix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600200"/>
            <a:ext cx="4543428" cy="4525963"/>
          </a:xfrm>
        </p:spPr>
        <p:txBody>
          <a:bodyPr/>
          <a:lstStyle/>
          <a:p>
            <a:r>
              <a:rPr lang="en-US" altLang="zh-CN" dirty="0" smtClean="0"/>
              <a:t>Indicator  response matrix</a:t>
            </a:r>
          </a:p>
          <a:p>
            <a:r>
              <a:rPr lang="en-US" altLang="zh-CN" dirty="0" smtClean="0"/>
              <a:t>Predictor</a:t>
            </a:r>
          </a:p>
          <a:p>
            <a:r>
              <a:rPr lang="en-US" altLang="zh-CN" dirty="0" smtClean="0">
                <a:solidFill>
                  <a:srgbClr val="FF0000"/>
                </a:solidFill>
              </a:rPr>
              <a:t>Linear regression model</a:t>
            </a:r>
          </a:p>
          <a:p>
            <a:pPr>
              <a:buNone/>
            </a:pPr>
            <a:r>
              <a:rPr lang="en-US" altLang="zh-CN" dirty="0" smtClean="0">
                <a:solidFill>
                  <a:srgbClr val="FF0000"/>
                </a:solidFill>
              </a:rPr>
              <a:t>    </a:t>
            </a:r>
            <a:r>
              <a:rPr lang="zh-CN" altLang="en-US" dirty="0" smtClean="0">
                <a:solidFill>
                  <a:srgbClr val="FF0000"/>
                </a:solidFill>
              </a:rPr>
              <a:t>将分类问题视为回归问题，线性判别函数</a:t>
            </a:r>
            <a:endParaRPr lang="en-US" altLang="zh-CN" dirty="0" smtClean="0">
              <a:solidFill>
                <a:srgbClr val="FF0000"/>
              </a:solidFill>
            </a:endParaRPr>
          </a:p>
          <a:p>
            <a:endParaRPr lang="en-US" altLang="zh-CN" sz="2800" dirty="0" smtClean="0"/>
          </a:p>
          <a:p>
            <a:pPr indent="0" algn="just">
              <a:buNone/>
            </a:pPr>
            <a:endParaRPr lang="en-US" altLang="zh-CN" dirty="0" smtClean="0"/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0" y="8572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zh-CN" altLang="zh-CN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宋体" pitchFamily="2" charset="-122"/>
              <a:cs typeface="宋体" pitchFamily="2" charset="-122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auto">
          <a:xfrm>
            <a:off x="0" y="8572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zh-CN" altLang="zh-CN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宋体" pitchFamily="2" charset="-122"/>
              <a:cs typeface="宋体" pitchFamily="2" charset="-122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1033" name="Rectangle 9"/>
          <p:cNvSpPr>
            <a:spLocks noChangeArrowheads="1"/>
          </p:cNvSpPr>
          <p:nvPr/>
        </p:nvSpPr>
        <p:spPr bwMode="auto">
          <a:xfrm>
            <a:off x="0" y="8572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zh-CN" altLang="zh-CN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宋体" pitchFamily="2" charset="-122"/>
              <a:cs typeface="宋体" pitchFamily="2" charset="-122"/>
            </a:endParaRPr>
          </a:p>
        </p:txBody>
      </p:sp>
      <p:sp>
        <p:nvSpPr>
          <p:cNvPr id="1035" name="Rectangle 1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1036" name="Rectangle 12"/>
          <p:cNvSpPr>
            <a:spLocks noChangeArrowheads="1"/>
          </p:cNvSpPr>
          <p:nvPr/>
        </p:nvSpPr>
        <p:spPr bwMode="auto">
          <a:xfrm>
            <a:off x="0" y="8572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zh-CN" altLang="zh-CN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宋体" pitchFamily="2" charset="-122"/>
              <a:cs typeface="宋体" pitchFamily="2" charset="-122"/>
            </a:endParaRPr>
          </a:p>
        </p:txBody>
      </p:sp>
      <p:sp>
        <p:nvSpPr>
          <p:cNvPr id="1038" name="Rectangle 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1040" name="Rectangle 1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1041" name="Rectangle 17"/>
          <p:cNvSpPr>
            <a:spLocks noChangeArrowheads="1"/>
          </p:cNvSpPr>
          <p:nvPr/>
        </p:nvSpPr>
        <p:spPr bwMode="auto">
          <a:xfrm>
            <a:off x="0" y="8572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zh-CN" altLang="zh-CN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宋体" pitchFamily="2" charset="-122"/>
              <a:cs typeface="宋体" pitchFamily="2" charset="-122"/>
            </a:endParaRPr>
          </a:p>
        </p:txBody>
      </p:sp>
      <p:sp>
        <p:nvSpPr>
          <p:cNvPr id="1043" name="Rectangle 19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1044" name="Rectangle 20"/>
          <p:cNvSpPr>
            <a:spLocks noChangeArrowheads="1"/>
          </p:cNvSpPr>
          <p:nvPr/>
        </p:nvSpPr>
        <p:spPr bwMode="auto">
          <a:xfrm>
            <a:off x="0" y="9334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zh-CN" altLang="zh-CN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宋体" pitchFamily="2" charset="-122"/>
              <a:cs typeface="宋体" pitchFamily="2" charset="-122"/>
            </a:endParaRPr>
          </a:p>
        </p:txBody>
      </p:sp>
      <p:sp>
        <p:nvSpPr>
          <p:cNvPr id="1046" name="Rectangle 2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pic>
        <p:nvPicPr>
          <p:cNvPr id="1045" name="Picture 2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286380" y="2786058"/>
            <a:ext cx="200025" cy="390525"/>
          </a:xfrm>
          <a:prstGeom prst="rect">
            <a:avLst/>
          </a:prstGeom>
          <a:noFill/>
        </p:spPr>
      </p:pic>
      <p:sp>
        <p:nvSpPr>
          <p:cNvPr id="1048" name="Rectangle 2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pic>
        <p:nvPicPr>
          <p:cNvPr id="1047" name="Picture 23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286380" y="1824029"/>
            <a:ext cx="200025" cy="390525"/>
          </a:xfrm>
          <a:prstGeom prst="rect">
            <a:avLst/>
          </a:prstGeom>
          <a:noFill/>
        </p:spPr>
      </p:pic>
      <p:sp>
        <p:nvSpPr>
          <p:cNvPr id="1050" name="Rectangle 2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1051" name="Rectangle 27"/>
          <p:cNvSpPr>
            <a:spLocks noChangeArrowheads="1"/>
          </p:cNvSpPr>
          <p:nvPr/>
        </p:nvSpPr>
        <p:spPr bwMode="auto">
          <a:xfrm>
            <a:off x="0" y="8477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zh-CN" altLang="zh-CN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宋体" pitchFamily="2" charset="-122"/>
              <a:cs typeface="宋体" pitchFamily="2" charset="-122"/>
            </a:endParaRPr>
          </a:p>
        </p:txBody>
      </p:sp>
      <p:sp>
        <p:nvSpPr>
          <p:cNvPr id="1053" name="Rectangle 29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1054" name="Rectangle 30"/>
          <p:cNvSpPr>
            <a:spLocks noChangeArrowheads="1"/>
          </p:cNvSpPr>
          <p:nvPr/>
        </p:nvSpPr>
        <p:spPr bwMode="auto">
          <a:xfrm>
            <a:off x="0" y="10477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zh-CN" altLang="zh-CN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宋体" pitchFamily="2" charset="-122"/>
              <a:cs typeface="宋体" pitchFamily="2" charset="-122"/>
            </a:endParaRPr>
          </a:p>
        </p:txBody>
      </p:sp>
      <p:sp>
        <p:nvSpPr>
          <p:cNvPr id="1056" name="Rectangle 3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1057" name="Rectangle 33"/>
          <p:cNvSpPr>
            <a:spLocks noChangeArrowheads="1"/>
          </p:cNvSpPr>
          <p:nvPr/>
        </p:nvSpPr>
        <p:spPr bwMode="auto">
          <a:xfrm>
            <a:off x="0" y="104775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zh-CN" altLang="zh-CN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宋体" pitchFamily="2" charset="-122"/>
              <a:cs typeface="宋体" pitchFamily="2" charset="-122"/>
            </a:endParaRPr>
          </a:p>
        </p:txBody>
      </p:sp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pic>
        <p:nvPicPr>
          <p:cNvPr id="2049" name="Picture 1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286380" y="3357562"/>
            <a:ext cx="1619250" cy="400050"/>
          </a:xfrm>
          <a:prstGeom prst="rect">
            <a:avLst/>
          </a:prstGeom>
          <a:noFill/>
        </p:spPr>
      </p:pic>
      <p:sp>
        <p:nvSpPr>
          <p:cNvPr id="2051" name="Rectangle 3"/>
          <p:cNvSpPr>
            <a:spLocks noChangeArrowheads="1"/>
          </p:cNvSpPr>
          <p:nvPr/>
        </p:nvSpPr>
        <p:spPr bwMode="auto">
          <a:xfrm>
            <a:off x="0" y="85725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zh-CN" altLang="zh-CN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宋体" pitchFamily="2" charset="-122"/>
              <a:cs typeface="宋体" pitchFamily="2" charset="-122"/>
            </a:endParaRPr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2055" name="Rectangle 7"/>
          <p:cNvSpPr>
            <a:spLocks noChangeArrowheads="1"/>
          </p:cNvSpPr>
          <p:nvPr/>
        </p:nvSpPr>
        <p:spPr bwMode="auto">
          <a:xfrm>
            <a:off x="0" y="8572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zh-CN" altLang="zh-CN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宋体" pitchFamily="2" charset="-122"/>
              <a:cs typeface="宋体" pitchFamily="2" charset="-122"/>
            </a:endParaRPr>
          </a:p>
        </p:txBody>
      </p:sp>
      <p:sp>
        <p:nvSpPr>
          <p:cNvPr id="2057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2059" name="Rectangle 1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pic>
        <p:nvPicPr>
          <p:cNvPr id="2058" name="Picture 10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214942" y="4429132"/>
            <a:ext cx="2352675" cy="400050"/>
          </a:xfrm>
          <a:prstGeom prst="rect">
            <a:avLst/>
          </a:prstGeom>
          <a:noFill/>
        </p:spPr>
      </p:pic>
      <p:sp>
        <p:nvSpPr>
          <p:cNvPr id="2060" name="Rectangle 12"/>
          <p:cNvSpPr>
            <a:spLocks noChangeArrowheads="1"/>
          </p:cNvSpPr>
          <p:nvPr/>
        </p:nvSpPr>
        <p:spPr bwMode="auto">
          <a:xfrm>
            <a:off x="0" y="8572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zh-CN" altLang="zh-CN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宋体" pitchFamily="2" charset="-122"/>
              <a:cs typeface="宋体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CN" dirty="0" smtClean="0"/>
              <a:t>4.2 Linear Regression of an Indicator Matrix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600200"/>
            <a:ext cx="4258800" cy="4525963"/>
          </a:xfrm>
        </p:spPr>
        <p:txBody>
          <a:bodyPr/>
          <a:lstStyle/>
          <a:p>
            <a:r>
              <a:rPr lang="en-US" altLang="zh-CN" dirty="0" smtClean="0"/>
              <a:t>Parameter estimation</a:t>
            </a:r>
          </a:p>
          <a:p>
            <a:r>
              <a:rPr lang="en-US" altLang="zh-CN" dirty="0" smtClean="0"/>
              <a:t>Prediction</a:t>
            </a:r>
          </a:p>
          <a:p>
            <a:pPr>
              <a:buNone/>
            </a:pPr>
            <a:endParaRPr lang="zh-CN" altLang="en-US" dirty="0"/>
          </a:p>
        </p:txBody>
      </p:sp>
      <p:pic>
        <p:nvPicPr>
          <p:cNvPr id="4" name="Picture 28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286380" y="1624004"/>
            <a:ext cx="2419350" cy="590550"/>
          </a:xfrm>
          <a:prstGeom prst="rect">
            <a:avLst/>
          </a:prstGeom>
          <a:noFill/>
        </p:spPr>
      </p:pic>
      <p:pic>
        <p:nvPicPr>
          <p:cNvPr id="5" name="Picture 31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286380" y="2195508"/>
            <a:ext cx="1076325" cy="590550"/>
          </a:xfrm>
          <a:prstGeom prst="rect">
            <a:avLst/>
          </a:prstGeom>
          <a:noFill/>
        </p:spPr>
      </p:pic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71472" y="2928934"/>
            <a:ext cx="8427287" cy="22145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CN" dirty="0" smtClean="0"/>
              <a:t>4.2 Linear Regression of an Indicator Matrix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 smtClean="0"/>
              <a:t>合理性</a:t>
            </a:r>
            <a:r>
              <a:rPr lang="en-US" altLang="zh-CN" dirty="0" smtClean="0"/>
              <a:t>(?)</a:t>
            </a:r>
            <a:endParaRPr lang="en-US" altLang="zh-CN" dirty="0" smtClean="0"/>
          </a:p>
          <a:p>
            <a:pPr>
              <a:buNone/>
            </a:pPr>
            <a:r>
              <a:rPr lang="en-US" altLang="zh-CN" dirty="0" smtClean="0"/>
              <a:t>    Rationale:  an estimate of conditional probability (?)</a:t>
            </a:r>
          </a:p>
          <a:p>
            <a:pPr>
              <a:buNone/>
            </a:pPr>
            <a:r>
              <a:rPr lang="en-US" altLang="zh-CN" dirty="0" smtClean="0"/>
              <a:t>    </a:t>
            </a:r>
            <a:r>
              <a:rPr lang="zh-CN" altLang="en-US" dirty="0" smtClean="0"/>
              <a:t>线性函数无界</a:t>
            </a:r>
            <a:r>
              <a:rPr lang="en-US" altLang="zh-CN" dirty="0" smtClean="0"/>
              <a:t>(Does this matter?)</a:t>
            </a:r>
          </a:p>
          <a:p>
            <a:pPr>
              <a:buNone/>
            </a:pPr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CN" dirty="0" smtClean="0"/>
              <a:t>4.2 Linear Regression of an Indicator Matrix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 smtClean="0"/>
              <a:t>合理性</a:t>
            </a:r>
            <a:r>
              <a:rPr lang="en-US" altLang="zh-CN" dirty="0" smtClean="0"/>
              <a:t>(?)</a:t>
            </a:r>
          </a:p>
          <a:p>
            <a:pPr>
              <a:buNone/>
            </a:pPr>
            <a:r>
              <a:rPr lang="en-US" altLang="zh-CN" dirty="0" smtClean="0"/>
              <a:t>    Masking problem</a:t>
            </a:r>
            <a:endParaRPr lang="zh-CN" altLang="en-US" dirty="0"/>
          </a:p>
        </p:txBody>
      </p:sp>
      <p:pic>
        <p:nvPicPr>
          <p:cNvPr id="18435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4348" y="2857496"/>
            <a:ext cx="8007462" cy="36576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8437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pic>
        <p:nvPicPr>
          <p:cNvPr id="18436" name="Picture 4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786182" y="2285992"/>
            <a:ext cx="1095375" cy="400050"/>
          </a:xfrm>
          <a:prstGeom prst="rect">
            <a:avLst/>
          </a:prstGeom>
          <a:noFill/>
        </p:spPr>
      </p:pic>
      <p:sp>
        <p:nvSpPr>
          <p:cNvPr id="18438" name="Rectangle 6"/>
          <p:cNvSpPr>
            <a:spLocks noChangeArrowheads="1"/>
          </p:cNvSpPr>
          <p:nvPr/>
        </p:nvSpPr>
        <p:spPr bwMode="auto">
          <a:xfrm>
            <a:off x="0" y="85725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zh-CN" altLang="zh-CN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宋体" pitchFamily="2" charset="-122"/>
              <a:cs typeface="宋体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altLang="zh-CN" sz="4000" dirty="0" smtClean="0"/>
              <a:t>4.3 Linear </a:t>
            </a:r>
            <a:r>
              <a:rPr lang="en-US" altLang="zh-CN" sz="4000" dirty="0" err="1" smtClean="0"/>
              <a:t>Discriminant</a:t>
            </a:r>
            <a:r>
              <a:rPr lang="en-US" altLang="zh-CN" sz="4000" dirty="0" smtClean="0"/>
              <a:t> </a:t>
            </a:r>
            <a:r>
              <a:rPr lang="en-US" altLang="zh-CN" sz="4000" dirty="0" smtClean="0"/>
              <a:t>Analysis</a:t>
            </a:r>
            <a:endParaRPr lang="zh-CN" altLang="en-US" sz="4000" dirty="0" smtClean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00634"/>
          </a:xfrm>
        </p:spPr>
        <p:txBody>
          <a:bodyPr>
            <a:normAutofit/>
          </a:bodyPr>
          <a:lstStyle/>
          <a:p>
            <a:r>
              <a:rPr lang="zh-CN" altLang="en-US" dirty="0" smtClean="0"/>
              <a:t>应用多元统计分析：判别分析</a:t>
            </a:r>
            <a:endParaRPr lang="en-US" altLang="zh-CN" dirty="0" smtClean="0"/>
          </a:p>
          <a:p>
            <a:r>
              <a:rPr lang="en-US" altLang="zh-CN" dirty="0" smtClean="0"/>
              <a:t>Log-ratio</a:t>
            </a:r>
            <a:r>
              <a:rPr lang="zh-CN" altLang="en-US" dirty="0" smtClean="0"/>
              <a:t>：</a:t>
            </a:r>
            <a:endParaRPr lang="en-US" altLang="zh-CN" dirty="0" smtClean="0"/>
          </a:p>
          <a:p>
            <a:endParaRPr lang="en-US" altLang="zh-CN" dirty="0" smtClean="0"/>
          </a:p>
          <a:p>
            <a:endParaRPr lang="en-US" altLang="zh-CN" dirty="0" smtClean="0"/>
          </a:p>
          <a:p>
            <a:pPr>
              <a:buNone/>
            </a:pPr>
            <a:r>
              <a:rPr lang="zh-CN" altLang="en-US" dirty="0" smtClean="0"/>
              <a:t>    </a:t>
            </a:r>
            <a:r>
              <a:rPr lang="en-US" altLang="zh-CN" dirty="0" smtClean="0"/>
              <a:t>Prior probability distribution</a:t>
            </a:r>
          </a:p>
          <a:p>
            <a:r>
              <a:rPr lang="en-US" altLang="zh-CN" dirty="0" smtClean="0"/>
              <a:t>Assumption: each class density as multivariate Gaussian</a:t>
            </a:r>
          </a:p>
          <a:p>
            <a:pPr>
              <a:buNone/>
            </a:pPr>
            <a:endParaRPr lang="en-US" altLang="zh-CN" dirty="0" smtClean="0"/>
          </a:p>
          <a:p>
            <a:pPr>
              <a:buNone/>
            </a:pPr>
            <a:endParaRPr lang="en-US" altLang="zh-CN" dirty="0" smtClean="0"/>
          </a:p>
          <a:p>
            <a:endParaRPr lang="en-US" altLang="zh-CN" dirty="0" smtClean="0"/>
          </a:p>
          <a:p>
            <a:pPr>
              <a:buNone/>
            </a:pPr>
            <a:endParaRPr lang="zh-CN" altLang="en-US" dirty="0"/>
          </a:p>
        </p:txBody>
      </p:sp>
      <p:sp>
        <p:nvSpPr>
          <p:cNvPr id="20486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20487" name="Rectangle 7"/>
          <p:cNvSpPr>
            <a:spLocks noChangeArrowheads="1"/>
          </p:cNvSpPr>
          <p:nvPr/>
        </p:nvSpPr>
        <p:spPr bwMode="auto">
          <a:xfrm>
            <a:off x="0" y="85725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zh-CN" altLang="zh-CN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宋体" pitchFamily="2" charset="-122"/>
              <a:cs typeface="宋体" pitchFamily="2" charset="-122"/>
            </a:endParaRPr>
          </a:p>
        </p:txBody>
      </p:sp>
      <p:sp>
        <p:nvSpPr>
          <p:cNvPr id="20489" name="Rectangle 9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20490" name="Rectangle 10"/>
          <p:cNvSpPr>
            <a:spLocks noChangeArrowheads="1"/>
          </p:cNvSpPr>
          <p:nvPr/>
        </p:nvSpPr>
        <p:spPr bwMode="auto">
          <a:xfrm>
            <a:off x="0" y="8477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zh-CN" altLang="zh-CN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宋体" pitchFamily="2" charset="-122"/>
              <a:cs typeface="宋体" pitchFamily="2" charset="-122"/>
            </a:endParaRPr>
          </a:p>
        </p:txBody>
      </p:sp>
      <p:sp>
        <p:nvSpPr>
          <p:cNvPr id="20492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20494" name="Rectangle 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20496" name="Rectangle 1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20497" name="Rectangle 17"/>
          <p:cNvSpPr>
            <a:spLocks noChangeArrowheads="1"/>
          </p:cNvSpPr>
          <p:nvPr/>
        </p:nvSpPr>
        <p:spPr bwMode="auto">
          <a:xfrm>
            <a:off x="0" y="84772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zh-CN" altLang="zh-CN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宋体" pitchFamily="2" charset="-122"/>
              <a:cs typeface="宋体" pitchFamily="2" charset="-122"/>
            </a:endParaRPr>
          </a:p>
        </p:txBody>
      </p:sp>
      <p:sp>
        <p:nvSpPr>
          <p:cNvPr id="20499" name="Rectangle 19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20500" name="Rectangle 20"/>
          <p:cNvSpPr>
            <a:spLocks noChangeArrowheads="1"/>
          </p:cNvSpPr>
          <p:nvPr/>
        </p:nvSpPr>
        <p:spPr bwMode="auto">
          <a:xfrm>
            <a:off x="0" y="85725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zh-CN" altLang="zh-CN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宋体" pitchFamily="2" charset="-122"/>
              <a:cs typeface="宋体" pitchFamily="2" charset="-122"/>
            </a:endParaRPr>
          </a:p>
        </p:txBody>
      </p:sp>
      <p:sp>
        <p:nvSpPr>
          <p:cNvPr id="20504" name="Rectangle 2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pic>
        <p:nvPicPr>
          <p:cNvPr id="20503" name="Picture 23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928662" y="3000372"/>
            <a:ext cx="4962525" cy="828675"/>
          </a:xfrm>
          <a:prstGeom prst="rect">
            <a:avLst/>
          </a:prstGeom>
          <a:noFill/>
        </p:spPr>
      </p:pic>
      <p:sp>
        <p:nvSpPr>
          <p:cNvPr id="20506" name="Rectangle 2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pic>
        <p:nvPicPr>
          <p:cNvPr id="20505" name="Picture 25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786446" y="4071942"/>
            <a:ext cx="2066925" cy="390525"/>
          </a:xfrm>
          <a:prstGeom prst="rect">
            <a:avLst/>
          </a:prstGeom>
          <a:noFill/>
        </p:spPr>
      </p:pic>
      <p:sp>
        <p:nvSpPr>
          <p:cNvPr id="20507" name="Rectangle 27"/>
          <p:cNvSpPr>
            <a:spLocks noChangeArrowheads="1"/>
          </p:cNvSpPr>
          <p:nvPr/>
        </p:nvSpPr>
        <p:spPr bwMode="auto">
          <a:xfrm>
            <a:off x="0" y="8477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zh-CN" altLang="zh-CN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宋体" pitchFamily="2" charset="-122"/>
              <a:cs typeface="宋体" pitchFamily="2" charset="-122"/>
            </a:endParaRPr>
          </a:p>
        </p:txBody>
      </p:sp>
      <p:pic>
        <p:nvPicPr>
          <p:cNvPr id="32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85786" y="5500702"/>
            <a:ext cx="7572428" cy="11635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altLang="zh-CN" sz="4000" dirty="0" smtClean="0"/>
              <a:t>4.3 Linear </a:t>
            </a:r>
            <a:r>
              <a:rPr lang="en-US" altLang="zh-CN" sz="4000" dirty="0" err="1" smtClean="0"/>
              <a:t>Discriminant</a:t>
            </a:r>
            <a:r>
              <a:rPr lang="en-US" altLang="zh-CN" sz="4000" dirty="0" smtClean="0"/>
              <a:t> Analysis (LDA)</a:t>
            </a:r>
            <a:endParaRPr lang="zh-CN" altLang="en-US" sz="4000" dirty="0" smtClean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00634"/>
          </a:xfrm>
        </p:spPr>
        <p:txBody>
          <a:bodyPr>
            <a:normAutofit/>
          </a:bodyPr>
          <a:lstStyle/>
          <a:p>
            <a:r>
              <a:rPr lang="en-US" altLang="zh-CN" dirty="0" smtClean="0">
                <a:solidFill>
                  <a:srgbClr val="FF0000"/>
                </a:solidFill>
              </a:rPr>
              <a:t>Additional </a:t>
            </a:r>
            <a:r>
              <a:rPr lang="en-US" altLang="zh-CN" dirty="0" smtClean="0">
                <a:solidFill>
                  <a:srgbClr val="FF0000"/>
                </a:solidFill>
              </a:rPr>
              <a:t>assumption: </a:t>
            </a:r>
            <a:r>
              <a:rPr lang="en-US" altLang="zh-CN" dirty="0" smtClean="0">
                <a:solidFill>
                  <a:srgbClr val="FF0000"/>
                </a:solidFill>
              </a:rPr>
              <a:t>classes have a common covariance matrix </a:t>
            </a:r>
          </a:p>
          <a:p>
            <a:pPr>
              <a:buNone/>
            </a:pPr>
            <a:r>
              <a:rPr lang="zh-CN" altLang="en-US" dirty="0" smtClean="0"/>
              <a:t>    </a:t>
            </a:r>
            <a:r>
              <a:rPr lang="en-US" altLang="zh-CN" dirty="0" smtClean="0"/>
              <a:t>Log-ratio:</a:t>
            </a:r>
          </a:p>
          <a:p>
            <a:pPr>
              <a:buNone/>
            </a:pPr>
            <a:endParaRPr lang="en-US" altLang="zh-CN" dirty="0" smtClean="0"/>
          </a:p>
          <a:p>
            <a:pPr>
              <a:buNone/>
            </a:pPr>
            <a:endParaRPr lang="en-US" altLang="zh-CN" dirty="0" smtClean="0"/>
          </a:p>
          <a:p>
            <a:pPr>
              <a:buNone/>
            </a:pPr>
            <a:endParaRPr lang="en-US" altLang="zh-CN" dirty="0" smtClean="0"/>
          </a:p>
          <a:p>
            <a:pPr>
              <a:buNone/>
            </a:pPr>
            <a:endParaRPr lang="en-US" altLang="zh-CN" dirty="0" smtClean="0"/>
          </a:p>
          <a:p>
            <a:pPr>
              <a:buNone/>
            </a:pPr>
            <a:r>
              <a:rPr lang="zh-CN" altLang="en-US" dirty="0" smtClean="0"/>
              <a:t> 可以看出，类别之间的边界关于</a:t>
            </a:r>
            <a:r>
              <a:rPr lang="en-US" altLang="zh-CN" b="1" i="1" dirty="0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zh-CN" altLang="en-US" dirty="0" smtClean="0">
                <a:latin typeface="Times New Roman" pitchFamily="18" charset="0"/>
                <a:cs typeface="Times New Roman" pitchFamily="18" charset="0"/>
              </a:rPr>
              <a:t>是线性函数</a:t>
            </a:r>
            <a:endParaRPr lang="en-US" altLang="zh-CN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altLang="zh-CN" dirty="0" smtClean="0"/>
          </a:p>
          <a:p>
            <a:pPr>
              <a:buNone/>
            </a:pPr>
            <a:endParaRPr lang="zh-CN" altLang="en-US" dirty="0"/>
          </a:p>
        </p:txBody>
      </p:sp>
      <p:sp>
        <p:nvSpPr>
          <p:cNvPr id="20486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pic>
        <p:nvPicPr>
          <p:cNvPr id="20485" name="Picture 5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500694" y="2214554"/>
            <a:ext cx="962025" cy="400050"/>
          </a:xfrm>
          <a:prstGeom prst="rect">
            <a:avLst/>
          </a:prstGeom>
          <a:noFill/>
        </p:spPr>
      </p:pic>
      <p:sp>
        <p:nvSpPr>
          <p:cNvPr id="20487" name="Rectangle 7"/>
          <p:cNvSpPr>
            <a:spLocks noChangeArrowheads="1"/>
          </p:cNvSpPr>
          <p:nvPr/>
        </p:nvSpPr>
        <p:spPr bwMode="auto">
          <a:xfrm>
            <a:off x="0" y="85725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zh-CN" altLang="zh-CN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宋体" pitchFamily="2" charset="-122"/>
              <a:cs typeface="宋体" pitchFamily="2" charset="-122"/>
            </a:endParaRPr>
          </a:p>
        </p:txBody>
      </p:sp>
      <p:sp>
        <p:nvSpPr>
          <p:cNvPr id="20489" name="Rectangle 9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20490" name="Rectangle 10"/>
          <p:cNvSpPr>
            <a:spLocks noChangeArrowheads="1"/>
          </p:cNvSpPr>
          <p:nvPr/>
        </p:nvSpPr>
        <p:spPr bwMode="auto">
          <a:xfrm>
            <a:off x="0" y="8477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zh-CN" altLang="zh-CN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宋体" pitchFamily="2" charset="-122"/>
              <a:cs typeface="宋体" pitchFamily="2" charset="-122"/>
            </a:endParaRPr>
          </a:p>
        </p:txBody>
      </p:sp>
      <p:sp>
        <p:nvSpPr>
          <p:cNvPr id="20492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20494" name="Rectangle 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20496" name="Rectangle 1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20497" name="Rectangle 17"/>
          <p:cNvSpPr>
            <a:spLocks noChangeArrowheads="1"/>
          </p:cNvSpPr>
          <p:nvPr/>
        </p:nvSpPr>
        <p:spPr bwMode="auto">
          <a:xfrm>
            <a:off x="0" y="84772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zh-CN" altLang="zh-CN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宋体" pitchFamily="2" charset="-122"/>
              <a:cs typeface="宋体" pitchFamily="2" charset="-122"/>
            </a:endParaRPr>
          </a:p>
        </p:txBody>
      </p:sp>
      <p:sp>
        <p:nvSpPr>
          <p:cNvPr id="20499" name="Rectangle 19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20500" name="Rectangle 20"/>
          <p:cNvSpPr>
            <a:spLocks noChangeArrowheads="1"/>
          </p:cNvSpPr>
          <p:nvPr/>
        </p:nvSpPr>
        <p:spPr bwMode="auto">
          <a:xfrm>
            <a:off x="0" y="85725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zh-CN" altLang="zh-CN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宋体" pitchFamily="2" charset="-122"/>
              <a:cs typeface="宋体" pitchFamily="2" charset="-122"/>
            </a:endParaRPr>
          </a:p>
        </p:txBody>
      </p:sp>
      <p:pic>
        <p:nvPicPr>
          <p:cNvPr id="19" name="Picture 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71472" y="3214686"/>
            <a:ext cx="5715041" cy="23610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1349</TotalTime>
  <Words>854</Words>
  <Application>Microsoft Office PowerPoint</Application>
  <PresentationFormat>全屏显示(4:3)</PresentationFormat>
  <Paragraphs>178</Paragraphs>
  <Slides>34</Slides>
  <Notes>1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34</vt:i4>
      </vt:variant>
    </vt:vector>
  </HeadingPairs>
  <TitlesOfParts>
    <vt:vector size="35" baseType="lpstr">
      <vt:lpstr>Office 主题</vt:lpstr>
      <vt:lpstr>Chapter 4 Linear Models for Classification</vt:lpstr>
      <vt:lpstr>4.1 Introduction</vt:lpstr>
      <vt:lpstr>4.1 Introduction</vt:lpstr>
      <vt:lpstr>4.2 Linear Regression of an Indicator Matrix</vt:lpstr>
      <vt:lpstr>4.2 Linear Regression of an Indicator Matrix</vt:lpstr>
      <vt:lpstr>4.2 Linear Regression of an Indicator Matrix</vt:lpstr>
      <vt:lpstr>4.2 Linear Regression of an Indicator Matrix</vt:lpstr>
      <vt:lpstr>4.3 Linear Discriminant Analysis</vt:lpstr>
      <vt:lpstr>4.3 Linear Discriminant Analysis (LDA)</vt:lpstr>
      <vt:lpstr>4.3 Linear Discriminant Analysis (LDA)</vt:lpstr>
      <vt:lpstr>4.3 Linear Discriminant Analysis (QDA)</vt:lpstr>
      <vt:lpstr>4.3.1 Regularized Discriminant Analysis</vt:lpstr>
      <vt:lpstr>4.3.2 Computations for LDA</vt:lpstr>
      <vt:lpstr>4.3.3 Reduced rank Linear Discriminant Analysis</vt:lpstr>
      <vt:lpstr>4.3.3 Reduced rank Linear Discriminant Analysis</vt:lpstr>
      <vt:lpstr>4.4 Logistic Regression</vt:lpstr>
      <vt:lpstr>4.4 Logistic Regression</vt:lpstr>
      <vt:lpstr>4.4.1 Fitting Logistic Regression Models</vt:lpstr>
      <vt:lpstr>4.4.1 Fitting Logistic Regression Models</vt:lpstr>
      <vt:lpstr>4.4.1 Fitting Logistic Regression Models</vt:lpstr>
      <vt:lpstr>4.4.1 Fitting Logistic Regression Models</vt:lpstr>
      <vt:lpstr>4.4.2 Example: South African Heart Disease</vt:lpstr>
      <vt:lpstr>4.4.3 Quadratic Approximations and Inference</vt:lpstr>
      <vt:lpstr>4.4.4 L1 Regularized Logistic Regression</vt:lpstr>
      <vt:lpstr>4.4.5 Logistic Regression or LDA?</vt:lpstr>
      <vt:lpstr>4.4.5 Logistic Regression or LDA?</vt:lpstr>
      <vt:lpstr>4.5 Separating Hyperplanes</vt:lpstr>
      <vt:lpstr>4.5.1 Rosenblatt's Perceptron Learning Algorithm</vt:lpstr>
      <vt:lpstr>4.5.1 Rosenblatt's Perceptron Learning Algorithm</vt:lpstr>
      <vt:lpstr>4.5.2 Optimal Separating Hyperplanes</vt:lpstr>
      <vt:lpstr>4.5.2 Optimal Separating Hyperplanes</vt:lpstr>
      <vt:lpstr>4.5.2 Optimal Separating Hyperplanes</vt:lpstr>
      <vt:lpstr>4.5.2 Optimal Separating Hyperplanes</vt:lpstr>
      <vt:lpstr>幻灯片 34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4 Linear Models for Classification</dc:title>
  <dc:creator>Jian Li</dc:creator>
  <cp:lastModifiedBy>Jian Li</cp:lastModifiedBy>
  <cp:revision>132</cp:revision>
  <dcterms:created xsi:type="dcterms:W3CDTF">2010-03-22T02:23:18Z</dcterms:created>
  <dcterms:modified xsi:type="dcterms:W3CDTF">2010-03-24T06:25:54Z</dcterms:modified>
</cp:coreProperties>
</file>